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87" r:id="rId4"/>
    <p:sldId id="285" r:id="rId5"/>
    <p:sldId id="258" r:id="rId6"/>
    <p:sldId id="259" r:id="rId7"/>
    <p:sldId id="260" r:id="rId8"/>
    <p:sldId id="262" r:id="rId9"/>
    <p:sldId id="261" r:id="rId10"/>
    <p:sldId id="263" r:id="rId11"/>
    <p:sldId id="288" r:id="rId12"/>
    <p:sldId id="265" r:id="rId13"/>
    <p:sldId id="266" r:id="rId14"/>
    <p:sldId id="267" r:id="rId15"/>
    <p:sldId id="268" r:id="rId16"/>
    <p:sldId id="269" r:id="rId17"/>
    <p:sldId id="270" r:id="rId18"/>
    <p:sldId id="271" r:id="rId19"/>
    <p:sldId id="275" r:id="rId20"/>
    <p:sldId id="272" r:id="rId21"/>
    <p:sldId id="273" r:id="rId22"/>
    <p:sldId id="286" r:id="rId23"/>
    <p:sldId id="276" r:id="rId24"/>
    <p:sldId id="277" r:id="rId25"/>
    <p:sldId id="279" r:id="rId26"/>
    <p:sldId id="284" r:id="rId27"/>
    <p:sldId id="278"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5"/>
    <a:srgbClr val="FFFFCC"/>
    <a:srgbClr val="FD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D73EA-DE6F-4F83-8E67-2F6102B867C4}" type="datetimeFigureOut">
              <a:rPr lang="en-US" smtClean="0"/>
              <a:t>9/3/2014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CC7D6-E6E3-4E03-B11D-FEDAA7F35BD5}" type="slidenum">
              <a:rPr lang="en-US" smtClean="0"/>
              <a:t>‹#›</a:t>
            </a:fld>
            <a:endParaRPr lang="en-US"/>
          </a:p>
        </p:txBody>
      </p:sp>
    </p:spTree>
    <p:extLst>
      <p:ext uri="{BB962C8B-B14F-4D97-AF65-F5344CB8AC3E}">
        <p14:creationId xmlns:p14="http://schemas.microsoft.com/office/powerpoint/2010/main" val="124271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CC7D6-E6E3-4E03-B11D-FEDAA7F35BD5}" type="slidenum">
              <a:rPr lang="en-US" smtClean="0"/>
              <a:t>13</a:t>
            </a:fld>
            <a:endParaRPr lang="en-US"/>
          </a:p>
        </p:txBody>
      </p:sp>
    </p:spTree>
    <p:extLst>
      <p:ext uri="{BB962C8B-B14F-4D97-AF65-F5344CB8AC3E}">
        <p14:creationId xmlns:p14="http://schemas.microsoft.com/office/powerpoint/2010/main" val="289199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CC7D6-E6E3-4E03-B11D-FEDAA7F35BD5}" type="slidenum">
              <a:rPr lang="en-US" smtClean="0"/>
              <a:t>19</a:t>
            </a:fld>
            <a:endParaRPr lang="en-US"/>
          </a:p>
        </p:txBody>
      </p:sp>
    </p:spTree>
    <p:extLst>
      <p:ext uri="{BB962C8B-B14F-4D97-AF65-F5344CB8AC3E}">
        <p14:creationId xmlns:p14="http://schemas.microsoft.com/office/powerpoint/2010/main" val="123777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FA3AB2B-33D3-4F94-A2AE-6F35F7C5C535}"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10C7-15A6-4830-B4BF-91FAC4F74179}"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3AB2B-33D3-4F94-A2AE-6F35F7C5C535}"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10C7-15A6-4830-B4BF-91FAC4F741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3AB2B-33D3-4F94-A2AE-6F35F7C5C535}"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10C7-15A6-4830-B4BF-91FAC4F741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3AB2B-33D3-4F94-A2AE-6F35F7C5C535}"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10C7-15A6-4830-B4BF-91FAC4F741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FA3AB2B-33D3-4F94-A2AE-6F35F7C5C535}" type="datetimeFigureOut">
              <a:rPr lang="en-US" smtClean="0"/>
              <a:t>9/3/2014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34C10C7-15A6-4830-B4BF-91FAC4F741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A3AB2B-33D3-4F94-A2AE-6F35F7C5C535}"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C10C7-15A6-4830-B4BF-91FAC4F741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3AB2B-33D3-4F94-A2AE-6F35F7C5C535}" type="datetimeFigureOut">
              <a:rPr lang="en-US" smtClean="0"/>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C10C7-15A6-4830-B4BF-91FAC4F741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A3AB2B-33D3-4F94-A2AE-6F35F7C5C535}" type="datetimeFigureOut">
              <a:rPr lang="en-US" smtClean="0"/>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C10C7-15A6-4830-B4BF-91FAC4F741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3AB2B-33D3-4F94-A2AE-6F35F7C5C535}" type="datetimeFigureOut">
              <a:rPr lang="en-US" smtClean="0"/>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C10C7-15A6-4830-B4BF-91FAC4F741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A3AB2B-33D3-4F94-A2AE-6F35F7C5C535}"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C10C7-15A6-4830-B4BF-91FAC4F74179}"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FA3AB2B-33D3-4F94-A2AE-6F35F7C5C535}"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C10C7-15A6-4830-B4BF-91FAC4F74179}"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FA3AB2B-33D3-4F94-A2AE-6F35F7C5C535}" type="datetimeFigureOut">
              <a:rPr lang="en-US" smtClean="0"/>
              <a:t>9/3/2014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34C10C7-15A6-4830-B4BF-91FAC4F741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nhd.org/images/uploads/World%20History%20Common%20Topics%20Chart.docx" TargetMode="External"/><Relationship Id="rId2" Type="http://schemas.openxmlformats.org/officeDocument/2006/relationships/hyperlink" Target="http://www.nhd.org/images/uploads/U%20S%20%20History%20Common%20Topics%20Chart.docx" TargetMode="External"/><Relationship Id="rId1" Type="http://schemas.openxmlformats.org/officeDocument/2006/relationships/slideLayout" Target="../slideLayouts/slideLayout7.xml"/><Relationship Id="rId4" Type="http://schemas.openxmlformats.org/officeDocument/2006/relationships/hyperlink" Target="http://www.nhd.org/images/uploads/397-082_NHD_2015_Theme_Book_FNL%20-%20PRINT%20VERSION.11-12.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nhd.org/EightSteps.ht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chicagohistoryfair.org/images/stories/pdfs/2_stuff_of_history.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www.nhd.org/SongLyrics.htm" TargetMode="External"/><Relationship Id="rId3" Type="http://schemas.openxmlformats.org/officeDocument/2006/relationships/hyperlink" Target="http://www.nhd.org/MuseumsandHistoricSites.htm" TargetMode="External"/><Relationship Id="rId7" Type="http://schemas.openxmlformats.org/officeDocument/2006/relationships/hyperlink" Target="http://www.nhd.org/PhotosandotherImages.htm" TargetMode="External"/><Relationship Id="rId2" Type="http://schemas.openxmlformats.org/officeDocument/2006/relationships/hyperlink" Target="http://www.nhd.org/researchcentral.htm" TargetMode="External"/><Relationship Id="rId1" Type="http://schemas.openxmlformats.org/officeDocument/2006/relationships/slideLayout" Target="../slideLayouts/slideLayout7.xml"/><Relationship Id="rId6" Type="http://schemas.openxmlformats.org/officeDocument/2006/relationships/hyperlink" Target="http://www.nhd.org/WorldHistoryPrimarySources.htm" TargetMode="External"/><Relationship Id="rId5" Type="http://schemas.openxmlformats.org/officeDocument/2006/relationships/hyperlink" Target="http://www.nhd.org/USHistoryPrimarySources.htm" TargetMode="External"/><Relationship Id="rId4" Type="http://schemas.openxmlformats.org/officeDocument/2006/relationships/hyperlink" Target="http://www.nhd.org/NationalLibrariesandArchives.htm" TargetMode="External"/><Relationship Id="rId9" Type="http://schemas.openxmlformats.org/officeDocument/2006/relationships/image" Target="../media/image13.wmf"/></Relationships>
</file>

<file path=ppt/slides/_rels/slide28.xml.rels><?xml version="1.0" encoding="UTF-8" standalone="yes"?>
<Relationships xmlns="http://schemas.openxmlformats.org/package/2006/relationships"><Relationship Id="rId8" Type="http://schemas.openxmlformats.org/officeDocument/2006/relationships/hyperlink" Target="http://www.pbs.org/history/history_united.html" TargetMode="External"/><Relationship Id="rId3" Type="http://schemas.openxmlformats.org/officeDocument/2006/relationships/hyperlink" Target="http://www.wdl.org/" TargetMode="External"/><Relationship Id="rId7" Type="http://schemas.openxmlformats.org/officeDocument/2006/relationships/hyperlink" Target="http://www.ourdocuments.gov/index.php?flash=true&amp;" TargetMode="External"/><Relationship Id="rId2" Type="http://schemas.openxmlformats.org/officeDocument/2006/relationships/hyperlink" Target="http://www.history.com/" TargetMode="External"/><Relationship Id="rId1" Type="http://schemas.openxmlformats.org/officeDocument/2006/relationships/slideLayout" Target="../slideLayouts/slideLayout7.xml"/><Relationship Id="rId6" Type="http://schemas.openxmlformats.org/officeDocument/2006/relationships/hyperlink" Target="http://www.nationalhistoryday.org/educatorresources.htm" TargetMode="External"/><Relationship Id="rId5" Type="http://schemas.openxmlformats.org/officeDocument/2006/relationships/hyperlink" Target="http://www.nhd.org/Texaspage.htm" TargetMode="External"/><Relationship Id="rId10" Type="http://schemas.openxmlformats.org/officeDocument/2006/relationships/hyperlink" Target="http://www.loc.gov/" TargetMode="External"/><Relationship Id="rId4" Type="http://schemas.openxmlformats.org/officeDocument/2006/relationships/hyperlink" Target="http://www.si.edu/" TargetMode="External"/><Relationship Id="rId9" Type="http://schemas.openxmlformats.org/officeDocument/2006/relationships/hyperlink" Target="http://www.womeninworldhistory.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www.nhd.org/EightSteps.htm"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chicagohistoryfair.org/images/stories/pdfs/1_determine.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5257800" cy="1600327"/>
          </a:xfrm>
        </p:spPr>
        <p:txBody>
          <a:bodyPr>
            <a:normAutofit/>
          </a:bodyPr>
          <a:lstStyle/>
          <a:p>
            <a:r>
              <a:rPr lang="en-US" dirty="0" smtClean="0">
                <a:effectLst>
                  <a:outerShdw blurRad="38100" dist="38100" dir="2700000" algn="tl">
                    <a:srgbClr val="000000">
                      <a:alpha val="43137"/>
                    </a:srgbClr>
                  </a:outerShdw>
                </a:effectLst>
              </a:rPr>
              <a:t>National History </a:t>
            </a:r>
            <a:r>
              <a:rPr lang="en-US" dirty="0">
                <a:effectLst>
                  <a:outerShdw blurRad="38100" dist="38100" dir="2700000" algn="tl">
                    <a:srgbClr val="000000">
                      <a:alpha val="43137"/>
                    </a:srgbClr>
                  </a:outerShdw>
                </a:effectLst>
              </a:rPr>
              <a:t>D</a:t>
            </a:r>
            <a:r>
              <a:rPr lang="en-US" dirty="0" smtClean="0">
                <a:effectLst>
                  <a:outerShdw blurRad="38100" dist="38100" dir="2700000" algn="tl">
                    <a:srgbClr val="000000">
                      <a:alpha val="43137"/>
                    </a:srgbClr>
                  </a:outerShdw>
                </a:effectLst>
              </a:rPr>
              <a:t>ay </a:t>
            </a:r>
            <a:br>
              <a:rPr lang="en-US" dirty="0" smtClean="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2014</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 y="3810000"/>
            <a:ext cx="4419600" cy="1066800"/>
          </a:xfrm>
        </p:spPr>
        <p:txBody>
          <a:bodyPr/>
          <a:lstStyle/>
          <a:p>
            <a:pPr algn="ctr"/>
            <a:r>
              <a:rPr lang="en-US" b="1" dirty="0" smtClean="0">
                <a:effectLst>
                  <a:outerShdw blurRad="38100" dist="38100" dir="2700000" algn="tl">
                    <a:srgbClr val="000000">
                      <a:alpha val="43137"/>
                    </a:srgbClr>
                  </a:outerShdw>
                </a:effectLst>
              </a:rPr>
              <a:t>Leadership and Legacy in History</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7887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FFFFD5"/>
                </a:solidFill>
              </a:rPr>
              <a:t>Narrow Your Topic!</a:t>
            </a:r>
            <a:endParaRPr lang="en-US" sz="3200" dirty="0">
              <a:solidFill>
                <a:srgbClr val="FFFFD5"/>
              </a:solidFill>
            </a:endParaRPr>
          </a:p>
        </p:txBody>
      </p:sp>
      <p:sp>
        <p:nvSpPr>
          <p:cNvPr id="5" name="Rectangle 3"/>
          <p:cNvSpPr>
            <a:spLocks noGrp="1" noChangeArrowheads="1"/>
          </p:cNvSpPr>
          <p:nvPr>
            <p:ph sz="half" idx="1"/>
          </p:nvPr>
        </p:nvSpPr>
        <p:spPr/>
        <p:txBody>
          <a:bodyPr/>
          <a:lstStyle/>
          <a:p>
            <a:pPr>
              <a:lnSpc>
                <a:spcPct val="80000"/>
              </a:lnSpc>
              <a:buFontTx/>
              <a:buNone/>
            </a:pPr>
            <a:r>
              <a:rPr lang="en-US" sz="1600" b="1" dirty="0">
                <a:solidFill>
                  <a:srgbClr val="663300"/>
                </a:solidFill>
              </a:rPr>
              <a:t>                                                </a:t>
            </a:r>
            <a:endParaRPr lang="en-US" sz="1600" dirty="0">
              <a:solidFill>
                <a:srgbClr val="663300"/>
              </a:solidFill>
            </a:endParaRPr>
          </a:p>
          <a:p>
            <a:pPr>
              <a:lnSpc>
                <a:spcPct val="80000"/>
              </a:lnSpc>
              <a:buFontTx/>
              <a:buNone/>
            </a:pPr>
            <a:r>
              <a:rPr lang="en-US" sz="2000" dirty="0"/>
              <a:t>Theme: Rights in History</a:t>
            </a:r>
            <a:br>
              <a:rPr lang="en-US" sz="2000" dirty="0"/>
            </a:br>
            <a:r>
              <a:rPr lang="en-US" sz="2000" dirty="0"/>
              <a:t>  Interest: Native Americans</a:t>
            </a:r>
            <a:br>
              <a:rPr lang="en-US" sz="2000" dirty="0"/>
            </a:br>
            <a:r>
              <a:rPr lang="en-US" sz="2000" dirty="0"/>
              <a:t>  Topic: Treaty Rights</a:t>
            </a:r>
            <a:br>
              <a:rPr lang="en-US" sz="2000" dirty="0"/>
            </a:br>
            <a:r>
              <a:rPr lang="en-US" sz="2000" dirty="0"/>
              <a:t>  Issue: 1788 Fort Schuyler </a:t>
            </a:r>
          </a:p>
          <a:p>
            <a:pPr>
              <a:lnSpc>
                <a:spcPct val="80000"/>
              </a:lnSpc>
              <a:buFontTx/>
              <a:buNone/>
            </a:pPr>
            <a:r>
              <a:rPr lang="en-US" sz="2000" dirty="0"/>
              <a:t>             Treaty </a:t>
            </a:r>
          </a:p>
          <a:p>
            <a:pPr>
              <a:lnSpc>
                <a:spcPct val="80000"/>
              </a:lnSpc>
            </a:pPr>
            <a:endParaRPr lang="en-US" sz="2000" dirty="0" smtClean="0"/>
          </a:p>
          <a:p>
            <a:pPr>
              <a:lnSpc>
                <a:spcPct val="80000"/>
              </a:lnSpc>
            </a:pPr>
            <a:endParaRPr lang="en-US" sz="2000" dirty="0"/>
          </a:p>
          <a:p>
            <a:pPr>
              <a:lnSpc>
                <a:spcPct val="80000"/>
              </a:lnSpc>
              <a:buFontTx/>
              <a:buNone/>
            </a:pPr>
            <a:r>
              <a:rPr lang="en-US" sz="2000" dirty="0"/>
              <a:t>Theme: Individual in History</a:t>
            </a:r>
            <a:br>
              <a:rPr lang="en-US" sz="2000" dirty="0"/>
            </a:br>
            <a:r>
              <a:rPr lang="en-US" sz="2000" dirty="0"/>
              <a:t>  Interest: Women's Rights</a:t>
            </a:r>
            <a:br>
              <a:rPr lang="en-US" sz="2000" dirty="0"/>
            </a:br>
            <a:r>
              <a:rPr lang="en-US" sz="2000" dirty="0"/>
              <a:t>  Topic: Suffrage Movement</a:t>
            </a:r>
            <a:br>
              <a:rPr lang="en-US" sz="2000" dirty="0"/>
            </a:br>
            <a:r>
              <a:rPr lang="en-US" sz="2000" dirty="0"/>
              <a:t>  Issue/Individual: Alice Paul </a:t>
            </a:r>
          </a:p>
          <a:p>
            <a:pPr>
              <a:lnSpc>
                <a:spcPct val="80000"/>
              </a:lnSpc>
            </a:pPr>
            <a:endParaRPr lang="en-US" sz="2000" dirty="0"/>
          </a:p>
          <a:p>
            <a:pPr>
              <a:lnSpc>
                <a:spcPct val="80000"/>
              </a:lnSpc>
              <a:buFontTx/>
              <a:buNone/>
            </a:pPr>
            <a:r>
              <a:rPr lang="en-US" sz="2000" dirty="0"/>
              <a:t>                                                                      </a:t>
            </a:r>
          </a:p>
          <a:p>
            <a:pPr>
              <a:lnSpc>
                <a:spcPct val="80000"/>
              </a:lnSpc>
            </a:pPr>
            <a:endParaRPr lang="en-US" sz="2000" dirty="0">
              <a:solidFill>
                <a:srgbClr val="663300"/>
              </a:solidFill>
            </a:endParaRPr>
          </a:p>
        </p:txBody>
      </p:sp>
      <p:sp>
        <p:nvSpPr>
          <p:cNvPr id="6" name="Rectangle 4"/>
          <p:cNvSpPr>
            <a:spLocks noGrp="1" noChangeArrowheads="1"/>
          </p:cNvSpPr>
          <p:nvPr>
            <p:ph sz="half" idx="2"/>
          </p:nvPr>
        </p:nvSpPr>
        <p:spPr/>
        <p:txBody>
          <a:bodyPr/>
          <a:lstStyle/>
          <a:p>
            <a:pPr>
              <a:lnSpc>
                <a:spcPct val="80000"/>
              </a:lnSpc>
              <a:buFontTx/>
              <a:buNone/>
            </a:pPr>
            <a:endParaRPr lang="en-US" sz="1600" dirty="0"/>
          </a:p>
          <a:p>
            <a:pPr>
              <a:lnSpc>
                <a:spcPct val="80000"/>
              </a:lnSpc>
              <a:buFontTx/>
              <a:buNone/>
            </a:pPr>
            <a:r>
              <a:rPr lang="en-US" sz="2000" dirty="0"/>
              <a:t>Theme: Innovation in History</a:t>
            </a:r>
            <a:br>
              <a:rPr lang="en-US" sz="2000" dirty="0"/>
            </a:br>
            <a:r>
              <a:rPr lang="en-US" sz="2000" dirty="0"/>
              <a:t>  Interest: History of Science</a:t>
            </a:r>
            <a:br>
              <a:rPr lang="en-US" sz="2000" dirty="0"/>
            </a:br>
            <a:r>
              <a:rPr lang="en-US" sz="2000" dirty="0"/>
              <a:t>  Topic: Medical Discoveries</a:t>
            </a:r>
            <a:br>
              <a:rPr lang="en-US" sz="2000" dirty="0"/>
            </a:br>
            <a:r>
              <a:rPr lang="en-US" sz="2000" dirty="0"/>
              <a:t>  Issue/Discovery: Penicillin </a:t>
            </a:r>
          </a:p>
          <a:p>
            <a:pPr>
              <a:lnSpc>
                <a:spcPct val="80000"/>
              </a:lnSpc>
              <a:buFontTx/>
              <a:buNone/>
            </a:pPr>
            <a:endParaRPr lang="en-US" sz="2000" dirty="0" smtClean="0"/>
          </a:p>
          <a:p>
            <a:pPr>
              <a:lnSpc>
                <a:spcPct val="80000"/>
              </a:lnSpc>
              <a:buFontTx/>
              <a:buNone/>
            </a:pPr>
            <a:endParaRPr lang="en-US" sz="2000" dirty="0" smtClean="0"/>
          </a:p>
          <a:p>
            <a:pPr>
              <a:lnSpc>
                <a:spcPct val="80000"/>
              </a:lnSpc>
              <a:buFontTx/>
              <a:buNone/>
            </a:pPr>
            <a:endParaRPr lang="en-US" sz="2000" dirty="0"/>
          </a:p>
          <a:p>
            <a:pPr>
              <a:lnSpc>
                <a:spcPct val="80000"/>
              </a:lnSpc>
              <a:buFontTx/>
              <a:buNone/>
            </a:pPr>
            <a:r>
              <a:rPr lang="en-US" sz="2000" dirty="0"/>
              <a:t>Theme: Turning Points in History</a:t>
            </a:r>
            <a:br>
              <a:rPr lang="en-US" sz="2000" dirty="0"/>
            </a:br>
            <a:r>
              <a:rPr lang="en-US" sz="2000" dirty="0"/>
              <a:t>Interest: The Civil War</a:t>
            </a:r>
            <a:br>
              <a:rPr lang="en-US" sz="2000" dirty="0"/>
            </a:br>
            <a:r>
              <a:rPr lang="en-US" sz="2000" dirty="0"/>
              <a:t>Topic: Battles</a:t>
            </a:r>
            <a:br>
              <a:rPr lang="en-US" sz="2000" dirty="0"/>
            </a:br>
            <a:r>
              <a:rPr lang="en-US" sz="2000" dirty="0" smtClean="0"/>
              <a:t>Issue/Events</a:t>
            </a:r>
            <a:r>
              <a:rPr lang="en-US" sz="2000" dirty="0"/>
              <a:t>: The Battle of </a:t>
            </a:r>
            <a:r>
              <a:rPr lang="en-US" sz="2000" dirty="0" smtClean="0"/>
              <a:t> </a:t>
            </a:r>
          </a:p>
          <a:p>
            <a:pPr>
              <a:lnSpc>
                <a:spcPct val="80000"/>
              </a:lnSpc>
              <a:buFontTx/>
              <a:buNone/>
            </a:pPr>
            <a:r>
              <a:rPr lang="en-US" sz="2000" dirty="0"/>
              <a:t> </a:t>
            </a:r>
            <a:r>
              <a:rPr lang="en-US" sz="2000" dirty="0" smtClean="0"/>
              <a:t>          Gettysburg</a:t>
            </a:r>
            <a:endParaRPr lang="en-US" sz="2000" dirty="0"/>
          </a:p>
          <a:p>
            <a:pPr>
              <a:lnSpc>
                <a:spcPct val="80000"/>
              </a:lnSpc>
              <a:buFontTx/>
              <a:buNone/>
            </a:pPr>
            <a:endParaRPr lang="en-US" sz="2000" dirty="0"/>
          </a:p>
        </p:txBody>
      </p:sp>
    </p:spTree>
    <p:extLst>
      <p:ext uri="{BB962C8B-B14F-4D97-AF65-F5344CB8AC3E}">
        <p14:creationId xmlns:p14="http://schemas.microsoft.com/office/powerpoint/2010/main" val="525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p:cTn id="2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p:cTn id="31"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7856" y="2209800"/>
            <a:ext cx="5752087" cy="523220"/>
          </a:xfrm>
          <a:prstGeom prst="rect">
            <a:avLst/>
          </a:prstGeom>
        </p:spPr>
        <p:txBody>
          <a:bodyPr wrap="none">
            <a:spAutoFit/>
          </a:bodyPr>
          <a:lstStyle/>
          <a:p>
            <a:pPr algn="ctr"/>
            <a:r>
              <a:rPr lang="en-US" sz="2800" dirty="0">
                <a:hlinkClick r:id="rId2"/>
              </a:rPr>
              <a:t>Common U.S. History Topics Chart</a:t>
            </a:r>
            <a:endParaRPr lang="en-US" sz="2800" dirty="0"/>
          </a:p>
        </p:txBody>
      </p:sp>
      <p:sp>
        <p:nvSpPr>
          <p:cNvPr id="6" name="Rectangle 5"/>
          <p:cNvSpPr/>
          <p:nvPr/>
        </p:nvSpPr>
        <p:spPr>
          <a:xfrm>
            <a:off x="1540067" y="3251446"/>
            <a:ext cx="5987665" cy="1384995"/>
          </a:xfrm>
          <a:prstGeom prst="rect">
            <a:avLst/>
          </a:prstGeom>
        </p:spPr>
        <p:txBody>
          <a:bodyPr wrap="none">
            <a:spAutoFit/>
          </a:bodyPr>
          <a:lstStyle/>
          <a:p>
            <a:pPr algn="ctr"/>
            <a:r>
              <a:rPr lang="en-US" sz="2800" dirty="0">
                <a:hlinkClick r:id="rId3"/>
              </a:rPr>
              <a:t>Common World History Topics </a:t>
            </a:r>
            <a:r>
              <a:rPr lang="en-US" sz="2800" dirty="0" smtClean="0">
                <a:hlinkClick r:id="rId3"/>
              </a:rPr>
              <a:t>Chart</a:t>
            </a:r>
            <a:endParaRPr lang="en-US" sz="2800" dirty="0" smtClean="0"/>
          </a:p>
          <a:p>
            <a:pPr algn="ctr"/>
            <a:endParaRPr lang="en-US" sz="2800" dirty="0"/>
          </a:p>
          <a:p>
            <a:pPr algn="ctr"/>
            <a:endParaRPr lang="en-US" sz="2800" dirty="0"/>
          </a:p>
        </p:txBody>
      </p:sp>
      <p:sp>
        <p:nvSpPr>
          <p:cNvPr id="7" name="TextBox 6"/>
          <p:cNvSpPr txBox="1"/>
          <p:nvPr/>
        </p:nvSpPr>
        <p:spPr>
          <a:xfrm>
            <a:off x="2362200" y="762000"/>
            <a:ext cx="4343400" cy="584775"/>
          </a:xfrm>
          <a:prstGeom prst="rect">
            <a:avLst/>
          </a:prstGeom>
          <a:noFill/>
        </p:spPr>
        <p:txBody>
          <a:bodyPr wrap="square" rtlCol="0">
            <a:spAutoFit/>
          </a:bodyPr>
          <a:lstStyle/>
          <a:p>
            <a:pPr algn="ctr"/>
            <a:r>
              <a:rPr lang="en-US" sz="3200" b="1" dirty="0" smtClean="0">
                <a:solidFill>
                  <a:srgbClr val="FFFFCC"/>
                </a:solidFill>
                <a:latin typeface="+mj-lt"/>
              </a:rPr>
              <a:t>Sample Topics</a:t>
            </a:r>
            <a:endParaRPr lang="en-US" sz="3200" b="1" dirty="0">
              <a:solidFill>
                <a:srgbClr val="FFFFCC"/>
              </a:solidFill>
              <a:latin typeface="+mj-lt"/>
            </a:endParaRPr>
          </a:p>
        </p:txBody>
      </p:sp>
      <p:sp>
        <p:nvSpPr>
          <p:cNvPr id="9" name="Rectangle 8">
            <a:hlinkClick r:id="rId4"/>
          </p:cNvPr>
          <p:cNvSpPr/>
          <p:nvPr/>
        </p:nvSpPr>
        <p:spPr>
          <a:xfrm rot="10800000" flipV="1">
            <a:off x="1657856" y="4114056"/>
            <a:ext cx="5722125" cy="800219"/>
          </a:xfrm>
          <a:prstGeom prst="rect">
            <a:avLst/>
          </a:prstGeom>
        </p:spPr>
        <p:txBody>
          <a:bodyPr wrap="square">
            <a:spAutoFit/>
          </a:bodyPr>
          <a:lstStyle/>
          <a:p>
            <a:endParaRPr lang="en-US" dirty="0" smtClean="0"/>
          </a:p>
          <a:p>
            <a:pPr algn="ctr"/>
            <a:r>
              <a:rPr lang="en-US" sz="2800" dirty="0" smtClean="0">
                <a:hlinkClick r:id="rId4"/>
              </a:rPr>
              <a:t>Sample</a:t>
            </a:r>
            <a:r>
              <a:rPr lang="en-US" sz="2800" dirty="0" smtClean="0"/>
              <a:t> </a:t>
            </a:r>
            <a:r>
              <a:rPr lang="en-US" sz="2800" dirty="0">
                <a:hlinkClick r:id="rId4"/>
              </a:rPr>
              <a:t>Topics List</a:t>
            </a:r>
            <a:endParaRPr lang="en-US" sz="2800" dirty="0"/>
          </a:p>
        </p:txBody>
      </p:sp>
    </p:spTree>
    <p:extLst>
      <p:ext uri="{BB962C8B-B14F-4D97-AF65-F5344CB8AC3E}">
        <p14:creationId xmlns:p14="http://schemas.microsoft.com/office/powerpoint/2010/main" val="521255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The Thesis Statement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383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81000" y="815766"/>
            <a:ext cx="8305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200" b="1" dirty="0">
                <a:solidFill>
                  <a:srgbClr val="FDFFE7"/>
                </a:solidFill>
                <a:latin typeface="+mj-lt"/>
              </a:rPr>
              <a:t>Develop a Thesis Statement</a:t>
            </a:r>
          </a:p>
          <a:p>
            <a:pPr algn="ctr"/>
            <a:endParaRPr lang="en-US" sz="2400" b="1" dirty="0">
              <a:solidFill>
                <a:schemeClr val="tx2"/>
              </a:solidFill>
            </a:endParaRPr>
          </a:p>
          <a:p>
            <a:pPr>
              <a:buFontTx/>
              <a:buChar char="•"/>
            </a:pPr>
            <a:r>
              <a:rPr lang="en-US" dirty="0">
                <a:solidFill>
                  <a:schemeClr val="tx2"/>
                </a:solidFill>
              </a:rPr>
              <a:t>  </a:t>
            </a:r>
            <a:r>
              <a:rPr lang="en-US" sz="2000" dirty="0" smtClean="0">
                <a:solidFill>
                  <a:schemeClr val="tx2"/>
                </a:solidFill>
              </a:rPr>
              <a:t>Projects </a:t>
            </a:r>
            <a:r>
              <a:rPr lang="en-US" sz="2000" dirty="0">
                <a:solidFill>
                  <a:schemeClr val="tx2"/>
                </a:solidFill>
              </a:rPr>
              <a:t>should do more than just tell a story</a:t>
            </a:r>
          </a:p>
          <a:p>
            <a:endParaRPr lang="en-US" sz="2000" dirty="0">
              <a:solidFill>
                <a:schemeClr val="tx2"/>
              </a:solidFill>
            </a:endParaRPr>
          </a:p>
          <a:p>
            <a:pPr>
              <a:buFontTx/>
              <a:buChar char="•"/>
            </a:pPr>
            <a:r>
              <a:rPr lang="en-US" sz="2000" dirty="0">
                <a:solidFill>
                  <a:schemeClr val="tx2"/>
                </a:solidFill>
              </a:rPr>
              <a:t>  </a:t>
            </a:r>
            <a:r>
              <a:rPr lang="en-US" sz="2000" dirty="0" smtClean="0">
                <a:solidFill>
                  <a:schemeClr val="tx2"/>
                </a:solidFill>
              </a:rPr>
              <a:t>Develop </a:t>
            </a:r>
            <a:r>
              <a:rPr lang="en-US" sz="2000" dirty="0">
                <a:solidFill>
                  <a:schemeClr val="tx2"/>
                </a:solidFill>
              </a:rPr>
              <a:t>your own argument of the historical impact of the person, </a:t>
            </a:r>
            <a:r>
              <a:rPr lang="en-US" sz="2000" dirty="0" smtClean="0">
                <a:solidFill>
                  <a:schemeClr val="tx2"/>
                </a:solidFill>
              </a:rPr>
              <a:t> 	event</a:t>
            </a:r>
            <a:r>
              <a:rPr lang="en-US" sz="2000" dirty="0">
                <a:solidFill>
                  <a:schemeClr val="tx2"/>
                </a:solidFill>
              </a:rPr>
              <a:t>,  </a:t>
            </a:r>
            <a:r>
              <a:rPr lang="en-US" sz="2000" dirty="0" smtClean="0">
                <a:solidFill>
                  <a:schemeClr val="tx2"/>
                </a:solidFill>
              </a:rPr>
              <a:t>pattern </a:t>
            </a:r>
            <a:r>
              <a:rPr lang="en-US" sz="2000" dirty="0">
                <a:solidFill>
                  <a:schemeClr val="tx2"/>
                </a:solidFill>
              </a:rPr>
              <a:t>or idea </a:t>
            </a:r>
          </a:p>
          <a:p>
            <a:endParaRPr lang="en-US" sz="2000" dirty="0">
              <a:solidFill>
                <a:schemeClr val="tx2"/>
              </a:solidFill>
            </a:endParaRPr>
          </a:p>
          <a:p>
            <a:pPr>
              <a:buFontTx/>
              <a:buChar char="•"/>
            </a:pPr>
            <a:r>
              <a:rPr lang="en-US" sz="2000" dirty="0">
                <a:solidFill>
                  <a:schemeClr val="tx2"/>
                </a:solidFill>
              </a:rPr>
              <a:t>  </a:t>
            </a:r>
            <a:r>
              <a:rPr lang="en-US" sz="2000" dirty="0" smtClean="0">
                <a:solidFill>
                  <a:schemeClr val="tx2"/>
                </a:solidFill>
              </a:rPr>
              <a:t>Point </a:t>
            </a:r>
            <a:r>
              <a:rPr lang="en-US" sz="2000" dirty="0">
                <a:solidFill>
                  <a:schemeClr val="tx2"/>
                </a:solidFill>
              </a:rPr>
              <a:t>you make is called a thesis statement. Your thesis statement </a:t>
            </a:r>
            <a:endParaRPr lang="en-US" sz="2000" dirty="0" smtClean="0">
              <a:solidFill>
                <a:schemeClr val="tx2"/>
              </a:solidFill>
            </a:endParaRPr>
          </a:p>
          <a:p>
            <a:r>
              <a:rPr lang="en-US" sz="2000" dirty="0">
                <a:solidFill>
                  <a:schemeClr val="tx2"/>
                </a:solidFill>
              </a:rPr>
              <a:t> </a:t>
            </a:r>
            <a:r>
              <a:rPr lang="en-US" sz="2000" dirty="0" smtClean="0">
                <a:solidFill>
                  <a:schemeClr val="tx2"/>
                </a:solidFill>
              </a:rPr>
              <a:t>            explains what </a:t>
            </a:r>
            <a:r>
              <a:rPr lang="en-US" sz="2000" dirty="0">
                <a:solidFill>
                  <a:schemeClr val="tx2"/>
                </a:solidFill>
              </a:rPr>
              <a:t>you believe to be the impact and significance of </a:t>
            </a:r>
            <a:endParaRPr lang="en-US" sz="2000" dirty="0" smtClean="0">
              <a:solidFill>
                <a:schemeClr val="tx2"/>
              </a:solidFill>
            </a:endParaRPr>
          </a:p>
          <a:p>
            <a:r>
              <a:rPr lang="en-US" sz="2000" dirty="0">
                <a:solidFill>
                  <a:schemeClr val="tx2"/>
                </a:solidFill>
              </a:rPr>
              <a:t> </a:t>
            </a:r>
            <a:r>
              <a:rPr lang="en-US" sz="2000" dirty="0" smtClean="0">
                <a:solidFill>
                  <a:schemeClr val="tx2"/>
                </a:solidFill>
              </a:rPr>
              <a:t>            your </a:t>
            </a:r>
            <a:r>
              <a:rPr lang="en-US" sz="2000" dirty="0">
                <a:solidFill>
                  <a:schemeClr val="tx2"/>
                </a:solidFill>
              </a:rPr>
              <a:t>topic </a:t>
            </a:r>
            <a:r>
              <a:rPr lang="en-US" sz="2000" dirty="0" smtClean="0">
                <a:solidFill>
                  <a:schemeClr val="tx2"/>
                </a:solidFill>
              </a:rPr>
              <a:t>in history</a:t>
            </a:r>
            <a:r>
              <a:rPr lang="en-US" sz="2000" dirty="0">
                <a:solidFill>
                  <a:schemeClr val="tx2"/>
                </a:solidFill>
              </a:rPr>
              <a:t>.</a:t>
            </a:r>
          </a:p>
          <a:p>
            <a:endParaRPr lang="en-US" sz="2000" dirty="0">
              <a:solidFill>
                <a:schemeClr val="tx2"/>
              </a:solidFill>
            </a:endParaRPr>
          </a:p>
          <a:p>
            <a:r>
              <a:rPr lang="en-US" sz="2000" b="1" dirty="0" smtClean="0">
                <a:solidFill>
                  <a:schemeClr val="tx2"/>
                </a:solidFill>
              </a:rPr>
              <a:t>Topic</a:t>
            </a:r>
            <a:r>
              <a:rPr lang="en-US" sz="2000" b="1" dirty="0">
                <a:solidFill>
                  <a:schemeClr val="tx2"/>
                </a:solidFill>
              </a:rPr>
              <a:t>: </a:t>
            </a:r>
            <a:r>
              <a:rPr lang="en-US" sz="2000" dirty="0">
                <a:solidFill>
                  <a:schemeClr val="tx2"/>
                </a:solidFill>
              </a:rPr>
              <a:t>S</a:t>
            </a:r>
            <a:r>
              <a:rPr lang="en-US" sz="2000" dirty="0" smtClean="0">
                <a:solidFill>
                  <a:schemeClr val="tx2"/>
                </a:solidFill>
              </a:rPr>
              <a:t>usan B. Anthony</a:t>
            </a:r>
            <a:r>
              <a:rPr lang="en-US" sz="2000" dirty="0">
                <a:solidFill>
                  <a:schemeClr val="tx2"/>
                </a:solidFill>
              </a:rPr>
              <a:t/>
            </a:r>
            <a:br>
              <a:rPr lang="en-US" sz="2000" dirty="0">
                <a:solidFill>
                  <a:schemeClr val="tx2"/>
                </a:solidFill>
              </a:rPr>
            </a:br>
            <a:r>
              <a:rPr lang="en-US" sz="2000" b="1" dirty="0">
                <a:solidFill>
                  <a:schemeClr val="tx2"/>
                </a:solidFill>
              </a:rPr>
              <a:t>Thesis Statement: </a:t>
            </a:r>
            <a:r>
              <a:rPr lang="en-US" sz="2000" dirty="0" smtClean="0">
                <a:solidFill>
                  <a:schemeClr val="tx2"/>
                </a:solidFill>
              </a:rPr>
              <a:t>Susan B. Anthony was a voice of women in the mid 1800s.   Her leadership shaped the rights of women as equal citizens in the U.S. leaving a legacy </a:t>
            </a:r>
            <a:r>
              <a:rPr lang="en-US" sz="2000" smtClean="0">
                <a:solidFill>
                  <a:schemeClr val="tx2"/>
                </a:solidFill>
              </a:rPr>
              <a:t>that formed the </a:t>
            </a:r>
            <a:r>
              <a:rPr lang="en-US" sz="2000" dirty="0" smtClean="0">
                <a:solidFill>
                  <a:schemeClr val="tx2"/>
                </a:solidFill>
              </a:rPr>
              <a:t>view and role of women as residents of a free nation.  </a:t>
            </a:r>
            <a:endParaRPr lang="en-US" sz="2000" dirty="0">
              <a:solidFill>
                <a:schemeClr val="tx2"/>
              </a:solidFill>
            </a:endParaRPr>
          </a:p>
        </p:txBody>
      </p:sp>
    </p:spTree>
    <p:extLst>
      <p:ext uri="{BB962C8B-B14F-4D97-AF65-F5344CB8AC3E}">
        <p14:creationId xmlns:p14="http://schemas.microsoft.com/office/powerpoint/2010/main" val="4025663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pPr algn="ctr"/>
            <a:r>
              <a:rPr lang="en-US" sz="4000" dirty="0">
                <a:solidFill>
                  <a:srgbClr val="663300"/>
                </a:solidFill>
              </a:rPr>
              <a:t/>
            </a:r>
            <a:br>
              <a:rPr lang="en-US" sz="4000" dirty="0">
                <a:solidFill>
                  <a:srgbClr val="663300"/>
                </a:solidFill>
              </a:rPr>
            </a:br>
            <a:r>
              <a:rPr lang="en-US" dirty="0">
                <a:solidFill>
                  <a:srgbClr val="FFFFD5"/>
                </a:solidFill>
              </a:rPr>
              <a:t>A Good Thesis Statement</a:t>
            </a:r>
            <a:br>
              <a:rPr lang="en-US" dirty="0">
                <a:solidFill>
                  <a:srgbClr val="FFFFD5"/>
                </a:solidFill>
              </a:rPr>
            </a:br>
            <a:endParaRPr lang="en-US" dirty="0">
              <a:solidFill>
                <a:srgbClr val="FFFFD5"/>
              </a:solidFill>
            </a:endParaRPr>
          </a:p>
        </p:txBody>
      </p:sp>
      <p:sp>
        <p:nvSpPr>
          <p:cNvPr id="5" name="Rectangle 3"/>
          <p:cNvSpPr>
            <a:spLocks noGrp="1" noChangeArrowheads="1"/>
          </p:cNvSpPr>
          <p:nvPr>
            <p:ph idx="1"/>
          </p:nvPr>
        </p:nvSpPr>
        <p:spPr/>
        <p:txBody>
          <a:bodyPr>
            <a:normAutofit/>
          </a:bodyPr>
          <a:lstStyle/>
          <a:p>
            <a:r>
              <a:rPr lang="en-US" sz="2000" dirty="0"/>
              <a:t>Addresses a narrow topic</a:t>
            </a:r>
          </a:p>
          <a:p>
            <a:r>
              <a:rPr lang="en-US" sz="2000" dirty="0"/>
              <a:t>Explains what you think is of historical significance of the topic</a:t>
            </a:r>
          </a:p>
          <a:p>
            <a:r>
              <a:rPr lang="en-US" sz="2000" dirty="0"/>
              <a:t>Connects your topic to the theme of NHD </a:t>
            </a:r>
          </a:p>
          <a:p>
            <a:r>
              <a:rPr lang="en-US" sz="2000" dirty="0"/>
              <a:t>Includes the words of the theme</a:t>
            </a:r>
          </a:p>
          <a:p>
            <a:r>
              <a:rPr lang="en-US" sz="2000" dirty="0"/>
              <a:t>Tells what you plan to write about in your paper</a:t>
            </a:r>
          </a:p>
          <a:p>
            <a:r>
              <a:rPr lang="en-US" sz="2000" dirty="0"/>
              <a:t>Takes a stand on your topic</a:t>
            </a:r>
          </a:p>
          <a:p>
            <a:pPr>
              <a:buFontTx/>
              <a:buNone/>
            </a:pPr>
            <a:endParaRPr lang="en-US" sz="2000" i="1" dirty="0"/>
          </a:p>
          <a:p>
            <a:pPr>
              <a:buFontTx/>
              <a:buNone/>
            </a:pPr>
            <a:endParaRPr lang="en-US" sz="2000" i="1" dirty="0"/>
          </a:p>
          <a:p>
            <a:pPr>
              <a:buFontTx/>
              <a:buNone/>
            </a:pPr>
            <a:r>
              <a:rPr lang="en-US" sz="2000" i="1" dirty="0"/>
              <a:t>A Guide to Historical Research Through the National History Day Program. </a:t>
            </a:r>
            <a:r>
              <a:rPr lang="en-US" sz="2000" dirty="0"/>
              <a:t>Santa Barbara, CA: ABC-CLIO, 2006. Print.</a:t>
            </a:r>
          </a:p>
        </p:txBody>
      </p:sp>
      <p:pic>
        <p:nvPicPr>
          <p:cNvPr id="6" name="Picture 4" descr="MCj042446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793711"/>
            <a:ext cx="1524000" cy="131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18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04800"/>
            <a:ext cx="8229600" cy="808038"/>
          </a:xfrm>
        </p:spPr>
        <p:txBody>
          <a:bodyPr>
            <a:normAutofit/>
          </a:bodyPr>
          <a:lstStyle/>
          <a:p>
            <a:pPr algn="ctr"/>
            <a:r>
              <a:rPr lang="en-US" sz="3200" dirty="0">
                <a:solidFill>
                  <a:srgbClr val="FFFFCC"/>
                </a:solidFill>
              </a:rPr>
              <a:t>Thesis Statement Examples</a:t>
            </a:r>
          </a:p>
        </p:txBody>
      </p:sp>
      <p:sp>
        <p:nvSpPr>
          <p:cNvPr id="5" name="Rectangle 3"/>
          <p:cNvSpPr>
            <a:spLocks noGrp="1" noChangeArrowheads="1"/>
          </p:cNvSpPr>
          <p:nvPr>
            <p:ph idx="1"/>
          </p:nvPr>
        </p:nvSpPr>
        <p:spPr>
          <a:xfrm>
            <a:off x="457200" y="1143000"/>
            <a:ext cx="8229600" cy="4525963"/>
          </a:xfrm>
        </p:spPr>
        <p:txBody>
          <a:bodyPr>
            <a:noAutofit/>
          </a:bodyPr>
          <a:lstStyle/>
          <a:p>
            <a:pPr marL="0" indent="0">
              <a:lnSpc>
                <a:spcPct val="80000"/>
              </a:lnSpc>
              <a:buNone/>
            </a:pPr>
            <a:endParaRPr lang="en-US" sz="1800" dirty="0"/>
          </a:p>
          <a:p>
            <a:pPr marL="609600" indent="-609600">
              <a:lnSpc>
                <a:spcPct val="80000"/>
              </a:lnSpc>
              <a:buFontTx/>
              <a:buAutoNum type="arabicPeriod"/>
            </a:pPr>
            <a:r>
              <a:rPr lang="en-US" sz="1800" dirty="0"/>
              <a:t>“Immigration to Milwaukee”: a topic, but not a thesis statement; is not specific.  What part of immigration will be explored?</a:t>
            </a:r>
          </a:p>
          <a:p>
            <a:pPr marL="609600" indent="-609600">
              <a:lnSpc>
                <a:spcPct val="80000"/>
              </a:lnSpc>
              <a:buFontTx/>
              <a:buAutoNum type="arabicPeriod"/>
            </a:pPr>
            <a:endParaRPr lang="en-US" sz="1800" dirty="0"/>
          </a:p>
          <a:p>
            <a:pPr marL="609600" indent="-609600">
              <a:lnSpc>
                <a:spcPct val="80000"/>
              </a:lnSpc>
              <a:buFontTx/>
              <a:buAutoNum type="arabicPeriod" startAt="2"/>
            </a:pPr>
            <a:r>
              <a:rPr lang="en-US" sz="1800" dirty="0"/>
              <a:t>“Lizzie Black </a:t>
            </a:r>
            <a:r>
              <a:rPr lang="en-US" sz="1800" dirty="0" err="1"/>
              <a:t>Kander</a:t>
            </a:r>
            <a:r>
              <a:rPr lang="en-US" sz="1800" dirty="0"/>
              <a:t> and Jewish Immigration to Milwaukee from 1880 -1920”:  narrower, but not a thesis statement; expresses no opinion or argument about </a:t>
            </a:r>
            <a:r>
              <a:rPr lang="en-US" sz="1800" dirty="0" err="1"/>
              <a:t>Kander’s</a:t>
            </a:r>
            <a:r>
              <a:rPr lang="en-US" sz="1800" dirty="0"/>
              <a:t> importance.</a:t>
            </a:r>
          </a:p>
          <a:p>
            <a:pPr marL="609600" indent="-609600">
              <a:lnSpc>
                <a:spcPct val="80000"/>
              </a:lnSpc>
              <a:buFontTx/>
              <a:buAutoNum type="arabicPeriod" startAt="2"/>
            </a:pPr>
            <a:endParaRPr lang="en-US" sz="1800" dirty="0"/>
          </a:p>
          <a:p>
            <a:pPr marL="609600" indent="-609600">
              <a:lnSpc>
                <a:spcPct val="80000"/>
              </a:lnSpc>
              <a:buFontTx/>
              <a:buAutoNum type="arabicPeriod" startAt="3"/>
            </a:pPr>
            <a:r>
              <a:rPr lang="en-US" sz="1800" dirty="0"/>
              <a:t>“Lizzie </a:t>
            </a:r>
            <a:r>
              <a:rPr lang="en-US" sz="1800" dirty="0" err="1"/>
              <a:t>Kander</a:t>
            </a:r>
            <a:r>
              <a:rPr lang="en-US" sz="1800" dirty="0"/>
              <a:t> used her cooking classes and </a:t>
            </a:r>
            <a:r>
              <a:rPr lang="en-US" sz="1800" i="1" dirty="0"/>
              <a:t>The Settlement Cookbook</a:t>
            </a:r>
            <a:r>
              <a:rPr lang="en-US" sz="1800" dirty="0"/>
              <a:t> to teach Milwaukee’s Jewish immigrants about American culture”:  close, but not a thesis statement.  How did the classes and book help the immigrants?</a:t>
            </a:r>
          </a:p>
          <a:p>
            <a:pPr marL="609600" indent="-609600">
              <a:lnSpc>
                <a:spcPct val="80000"/>
              </a:lnSpc>
              <a:buFontTx/>
              <a:buAutoNum type="arabicPeriod" startAt="3"/>
            </a:pPr>
            <a:endParaRPr lang="en-US" sz="1800" dirty="0"/>
          </a:p>
          <a:p>
            <a:pPr marL="609600" indent="-609600">
              <a:lnSpc>
                <a:spcPct val="80000"/>
              </a:lnSpc>
              <a:buFontTx/>
              <a:buAutoNum type="arabicPeriod" startAt="4"/>
            </a:pPr>
            <a:r>
              <a:rPr lang="en-US" sz="1800" dirty="0"/>
              <a:t>“Through her cooking classes and her book, </a:t>
            </a:r>
            <a:r>
              <a:rPr lang="en-US" sz="1800" i="1" dirty="0"/>
              <a:t>The Settlement Cookbook</a:t>
            </a:r>
            <a:r>
              <a:rPr lang="en-US" sz="1800" dirty="0"/>
              <a:t>, Lizzie </a:t>
            </a:r>
            <a:r>
              <a:rPr lang="en-US" sz="1800" dirty="0" err="1"/>
              <a:t>Kander</a:t>
            </a:r>
            <a:r>
              <a:rPr lang="en-US" sz="1800" dirty="0"/>
              <a:t> introduced Milwaukee’s Jewish immigrants to American culture, which helped them assimilate</a:t>
            </a:r>
            <a:r>
              <a:rPr lang="en-US" sz="1800" dirty="0" smtClean="0"/>
              <a:t>.”   </a:t>
            </a:r>
            <a:endParaRPr lang="en-US" sz="1800" dirty="0"/>
          </a:p>
          <a:p>
            <a:pPr marL="609600" indent="-609600">
              <a:lnSpc>
                <a:spcPct val="80000"/>
              </a:lnSpc>
              <a:buFontTx/>
              <a:buAutoNum type="arabicPeriod" startAt="4"/>
            </a:pPr>
            <a:endParaRPr lang="en-US" sz="1800" dirty="0"/>
          </a:p>
          <a:p>
            <a:pPr marL="609600" indent="-609600">
              <a:lnSpc>
                <a:spcPct val="80000"/>
              </a:lnSpc>
              <a:buFontTx/>
              <a:buAutoNum type="arabicPeriod" startAt="4"/>
            </a:pPr>
            <a:endParaRPr lang="en-US" sz="1800" dirty="0"/>
          </a:p>
          <a:p>
            <a:pPr marL="609600" indent="-609600">
              <a:lnSpc>
                <a:spcPct val="80000"/>
              </a:lnSpc>
              <a:buFontTx/>
              <a:buAutoNum type="arabicPeriod" startAt="4"/>
            </a:pPr>
            <a:endParaRPr lang="en-US" sz="1800" dirty="0"/>
          </a:p>
          <a:p>
            <a:pPr marL="609600" indent="-609600">
              <a:lnSpc>
                <a:spcPct val="80000"/>
              </a:lnSpc>
              <a:buFontTx/>
              <a:buAutoNum type="arabicPeriod" startAt="4"/>
            </a:pPr>
            <a:endParaRPr lang="en-US" sz="1800" dirty="0"/>
          </a:p>
          <a:p>
            <a:pPr marL="609600" indent="-609600">
              <a:lnSpc>
                <a:spcPct val="80000"/>
              </a:lnSpc>
              <a:buFontTx/>
              <a:buNone/>
            </a:pPr>
            <a:r>
              <a:rPr lang="en-US" sz="1800" i="1" dirty="0"/>
              <a:t>A Guide to Historical Research Through the National History Day Program. </a:t>
            </a:r>
            <a:r>
              <a:rPr lang="en-US" sz="1800" dirty="0"/>
              <a:t>Santa Barbara, CA: ABC-CLIO, 2006. Print.</a:t>
            </a:r>
          </a:p>
          <a:p>
            <a:pPr marL="609600" indent="-609600">
              <a:lnSpc>
                <a:spcPct val="80000"/>
              </a:lnSpc>
              <a:buFontTx/>
              <a:buAutoNum type="arabicPeriod" startAt="4"/>
            </a:pPr>
            <a:endParaRPr lang="en-US" sz="1800" dirty="0"/>
          </a:p>
          <a:p>
            <a:pPr marL="609600" indent="-609600">
              <a:lnSpc>
                <a:spcPct val="80000"/>
              </a:lnSpc>
              <a:buFontTx/>
              <a:buAutoNum type="arabicPeriod" startAt="4"/>
            </a:pPr>
            <a:endParaRPr lang="en-US" sz="1800" dirty="0"/>
          </a:p>
        </p:txBody>
      </p:sp>
      <p:pic>
        <p:nvPicPr>
          <p:cNvPr id="6" name="Picture 4" descr="MCj042582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953000"/>
            <a:ext cx="7556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424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ctr"/>
            <a:r>
              <a:rPr lang="en-US" sz="3200" dirty="0">
                <a:solidFill>
                  <a:srgbClr val="FDFFE7"/>
                </a:solidFill>
              </a:rPr>
              <a:t>Tips to Think About</a:t>
            </a:r>
            <a:br>
              <a:rPr lang="en-US" sz="3200" dirty="0">
                <a:solidFill>
                  <a:srgbClr val="FDFFE7"/>
                </a:solidFill>
              </a:rPr>
            </a:br>
            <a:r>
              <a:rPr lang="en-US" sz="3200" dirty="0">
                <a:solidFill>
                  <a:srgbClr val="FDFFE7"/>
                </a:solidFill>
              </a:rPr>
              <a:t>in Your Thesis Statement</a:t>
            </a:r>
          </a:p>
        </p:txBody>
      </p:sp>
      <p:sp>
        <p:nvSpPr>
          <p:cNvPr id="5" name="Rectangle 3"/>
          <p:cNvSpPr txBox="1">
            <a:spLocks noChangeArrowheads="1"/>
          </p:cNvSpPr>
          <p:nvPr/>
        </p:nvSpPr>
        <p:spPr>
          <a:xfrm>
            <a:off x="501073" y="1676400"/>
            <a:ext cx="8229600" cy="4525963"/>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90000"/>
              </a:lnSpc>
            </a:pPr>
            <a:r>
              <a:rPr lang="en-US" sz="2000" dirty="0" smtClean="0"/>
              <a:t>Why is my topic significant in history? </a:t>
            </a:r>
          </a:p>
          <a:p>
            <a:pPr>
              <a:lnSpc>
                <a:spcPct val="90000"/>
              </a:lnSpc>
            </a:pPr>
            <a:r>
              <a:rPr lang="en-US" sz="2000" dirty="0" smtClean="0"/>
              <a:t>What are opposing arguments about this?</a:t>
            </a:r>
          </a:p>
          <a:p>
            <a:pPr>
              <a:lnSpc>
                <a:spcPct val="90000"/>
              </a:lnSpc>
            </a:pPr>
            <a:r>
              <a:rPr lang="en-US" sz="2000" dirty="0" smtClean="0"/>
              <a:t>What evidence supports my argument?</a:t>
            </a:r>
          </a:p>
          <a:p>
            <a:pPr>
              <a:lnSpc>
                <a:spcPct val="90000"/>
              </a:lnSpc>
            </a:pPr>
            <a:r>
              <a:rPr lang="en-US" sz="2000" dirty="0" smtClean="0"/>
              <a:t>What evidence supports the opposing argument?</a:t>
            </a:r>
          </a:p>
          <a:p>
            <a:pPr>
              <a:lnSpc>
                <a:spcPct val="90000"/>
              </a:lnSpc>
            </a:pPr>
            <a:r>
              <a:rPr lang="en-US" sz="2000" dirty="0" smtClean="0"/>
              <a:t>Which argument is strongest?  Why?</a:t>
            </a:r>
          </a:p>
          <a:p>
            <a:pPr>
              <a:lnSpc>
                <a:spcPct val="90000"/>
              </a:lnSpc>
            </a:pPr>
            <a:r>
              <a:rPr lang="en-US" sz="2000" dirty="0" smtClean="0"/>
              <a:t>Should I change my argument?  How?</a:t>
            </a:r>
          </a:p>
          <a:p>
            <a:pPr>
              <a:lnSpc>
                <a:spcPct val="90000"/>
              </a:lnSpc>
            </a:pPr>
            <a:r>
              <a:rPr lang="en-US" sz="2000" dirty="0" smtClean="0"/>
              <a:t>Can I strengthen my argument by planning more evidence?  How?                                    </a:t>
            </a:r>
          </a:p>
          <a:p>
            <a:pPr marL="0" indent="0">
              <a:lnSpc>
                <a:spcPct val="90000"/>
              </a:lnSpc>
              <a:buNone/>
            </a:pPr>
            <a:endParaRPr lang="en-US" sz="2000" dirty="0" smtClean="0"/>
          </a:p>
          <a:p>
            <a:pPr>
              <a:lnSpc>
                <a:spcPct val="90000"/>
              </a:lnSpc>
              <a:buFontTx/>
              <a:buNone/>
            </a:pPr>
            <a:r>
              <a:rPr lang="en-US" sz="2000" dirty="0" smtClean="0"/>
              <a:t>Adapted from “A Student’s Guide to National History Day: Almost Everything You Need to Know to Get Started on Your History Day Adventure.”  Wisconsin History Day</a:t>
            </a:r>
            <a:endParaRPr lang="en-US" sz="2000" dirty="0"/>
          </a:p>
        </p:txBody>
      </p:sp>
      <p:pic>
        <p:nvPicPr>
          <p:cNvPr id="7" name="Picture 4" descr="MCj04344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7555" y="1447800"/>
            <a:ext cx="1362075" cy="190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968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Autofit/>
          </a:bodyPr>
          <a:lstStyle/>
          <a:p>
            <a:pPr algn="ctr"/>
            <a:r>
              <a:rPr lang="en-US" sz="2400" b="1" dirty="0" smtClean="0">
                <a:effectLst>
                  <a:outerShdw blurRad="38100" dist="38100" dir="2700000" algn="tl">
                    <a:srgbClr val="000000">
                      <a:alpha val="43137"/>
                    </a:srgbClr>
                  </a:outerShdw>
                </a:effectLst>
              </a:rPr>
              <a:t>Primary and Secondary</a:t>
            </a:r>
            <a:endParaRPr lang="en-US" sz="24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Sources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314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914400"/>
            <a:ext cx="8382000" cy="54864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ctr">
              <a:buFontTx/>
              <a:buNone/>
            </a:pPr>
            <a:r>
              <a:rPr lang="en-US" b="1" dirty="0" smtClean="0"/>
              <a:t> </a:t>
            </a:r>
            <a:r>
              <a:rPr lang="en-US" sz="3200" b="1" dirty="0" smtClean="0">
                <a:solidFill>
                  <a:srgbClr val="FFFFD5"/>
                </a:solidFill>
                <a:latin typeface="+mj-lt"/>
              </a:rPr>
              <a:t>Gathering and Recording Information</a:t>
            </a:r>
          </a:p>
          <a:p>
            <a:pPr>
              <a:buFontTx/>
              <a:buNone/>
            </a:pPr>
            <a:r>
              <a:rPr lang="en-US" sz="3200" b="1" dirty="0" smtClean="0">
                <a:solidFill>
                  <a:srgbClr val="FFFFD5"/>
                </a:solidFill>
                <a:latin typeface="+mj-lt"/>
              </a:rPr>
              <a:t>	</a:t>
            </a:r>
          </a:p>
          <a:p>
            <a:pPr>
              <a:buFontTx/>
              <a:buNone/>
            </a:pPr>
            <a:r>
              <a:rPr lang="en-US" dirty="0" smtClean="0"/>
              <a:t>…students must credit sources from which they gathered information. To begin the process, however, it is important for the student to collect the critical information from each source as they read: the author's name, title, publisher, and date of publication, and page number for quotes.</a:t>
            </a:r>
          </a:p>
          <a:p>
            <a:pPr>
              <a:buFontTx/>
              <a:buNone/>
            </a:pPr>
            <a:endParaRPr lang="en-US" dirty="0" smtClean="0"/>
          </a:p>
          <a:p>
            <a:pPr algn="ctr">
              <a:buFontTx/>
              <a:buNone/>
            </a:pPr>
            <a:r>
              <a:rPr lang="en-US" sz="1400" dirty="0" smtClean="0">
                <a:hlinkClick r:id="rId2"/>
              </a:rPr>
              <a:t>http://www.nhd.org/EightSteps.htm</a:t>
            </a:r>
            <a:endParaRPr lang="en-US" sz="1400" dirty="0" smtClean="0"/>
          </a:p>
          <a:p>
            <a:pPr>
              <a:buFontTx/>
              <a:buNone/>
            </a:pPr>
            <a:endParaRPr lang="en-US" sz="1400" dirty="0"/>
          </a:p>
        </p:txBody>
      </p:sp>
    </p:spTree>
    <p:extLst>
      <p:ext uri="{BB962C8B-B14F-4D97-AF65-F5344CB8AC3E}">
        <p14:creationId xmlns:p14="http://schemas.microsoft.com/office/powerpoint/2010/main" val="1432508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3125" t="17709"/>
          <a:stretch>
            <a:fillRect/>
          </a:stretch>
        </p:blipFill>
        <p:spPr bwMode="auto">
          <a:xfrm>
            <a:off x="304800" y="1017588"/>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457200"/>
            <a:ext cx="5486400" cy="584775"/>
          </a:xfrm>
          <a:prstGeom prst="rect">
            <a:avLst/>
          </a:prstGeom>
          <a:noFill/>
        </p:spPr>
        <p:txBody>
          <a:bodyPr wrap="square" rtlCol="0">
            <a:spAutoFit/>
          </a:bodyPr>
          <a:lstStyle/>
          <a:p>
            <a:pPr algn="ctr"/>
            <a:r>
              <a:rPr lang="en-US" sz="3200" b="1" dirty="0" smtClean="0">
                <a:solidFill>
                  <a:srgbClr val="FFFFCC"/>
                </a:solidFill>
                <a:latin typeface="+mj-lt"/>
              </a:rPr>
              <a:t>No!  No!  No!</a:t>
            </a:r>
            <a:endParaRPr lang="en-US" sz="3200" b="1" dirty="0">
              <a:solidFill>
                <a:srgbClr val="FFFFCC"/>
              </a:solidFill>
              <a:latin typeface="+mj-lt"/>
            </a:endParaRPr>
          </a:p>
        </p:txBody>
      </p:sp>
    </p:spTree>
    <p:extLst>
      <p:ext uri="{BB962C8B-B14F-4D97-AF65-F5344CB8AC3E}">
        <p14:creationId xmlns:p14="http://schemas.microsoft.com/office/powerpoint/2010/main" val="1447169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solidFill>
                  <a:srgbClr val="FFFFCC"/>
                </a:solidFill>
              </a:rPr>
              <a:t>Defining “Leadership”:</a:t>
            </a:r>
            <a:br>
              <a:rPr lang="en-US" dirty="0" smtClean="0">
                <a:solidFill>
                  <a:srgbClr val="FFFFCC"/>
                </a:solidFill>
              </a:rPr>
            </a:br>
            <a:r>
              <a:rPr lang="en-US" sz="2200" dirty="0" smtClean="0">
                <a:solidFill>
                  <a:srgbClr val="FFFFCC"/>
                </a:solidFill>
              </a:rPr>
              <a:t>a person who guides, inspires or directs a group; a motivator</a:t>
            </a:r>
            <a:endParaRPr lang="en-US" sz="2200" dirty="0">
              <a:solidFill>
                <a:srgbClr val="FFFFCC"/>
              </a:solidFill>
            </a:endParaRPr>
          </a:p>
        </p:txBody>
      </p:sp>
      <p:sp>
        <p:nvSpPr>
          <p:cNvPr id="5" name="Text Placeholder 4"/>
          <p:cNvSpPr>
            <a:spLocks noGrp="1"/>
          </p:cNvSpPr>
          <p:nvPr>
            <p:ph sz="half" idx="1"/>
          </p:nvPr>
        </p:nvSpPr>
        <p:spPr>
          <a:xfrm>
            <a:off x="1447800" y="1752600"/>
            <a:ext cx="3962400" cy="3306763"/>
          </a:xfrm>
        </p:spPr>
        <p:txBody>
          <a:bodyPr>
            <a:normAutofit fontScale="92500" lnSpcReduction="20000"/>
          </a:bodyPr>
          <a:lstStyle/>
          <a:p>
            <a:r>
              <a:rPr lang="en-US" dirty="0" smtClean="0"/>
              <a:t>Military</a:t>
            </a:r>
          </a:p>
          <a:p>
            <a:r>
              <a:rPr lang="en-US" dirty="0" smtClean="0"/>
              <a:t>Politics</a:t>
            </a:r>
          </a:p>
          <a:p>
            <a:r>
              <a:rPr lang="en-US" dirty="0" smtClean="0"/>
              <a:t>Government</a:t>
            </a:r>
          </a:p>
          <a:p>
            <a:r>
              <a:rPr lang="en-US" dirty="0" smtClean="0"/>
              <a:t>Communities</a:t>
            </a:r>
          </a:p>
          <a:p>
            <a:r>
              <a:rPr lang="en-US" dirty="0" smtClean="0"/>
              <a:t>Social Movement</a:t>
            </a:r>
          </a:p>
          <a:p>
            <a:r>
              <a:rPr lang="en-US" dirty="0" smtClean="0"/>
              <a:t>In Science, </a:t>
            </a:r>
            <a:r>
              <a:rPr lang="en-US" dirty="0"/>
              <a:t>A</a:t>
            </a:r>
            <a:r>
              <a:rPr lang="en-US" dirty="0" smtClean="0"/>
              <a:t>rts, Education,</a:t>
            </a:r>
            <a:r>
              <a:rPr lang="en-US" dirty="0"/>
              <a:t> </a:t>
            </a:r>
            <a:r>
              <a:rPr lang="en-US" dirty="0" smtClean="0"/>
              <a:t>Religion, </a:t>
            </a:r>
          </a:p>
          <a:p>
            <a:pPr marL="0" indent="0">
              <a:buNone/>
            </a:pPr>
            <a:r>
              <a:rPr lang="en-US" dirty="0"/>
              <a:t> </a:t>
            </a:r>
            <a:r>
              <a:rPr lang="en-US" dirty="0" smtClean="0"/>
              <a:t>  Economics</a:t>
            </a:r>
          </a:p>
        </p:txBody>
      </p:sp>
      <p:sp>
        <p:nvSpPr>
          <p:cNvPr id="6" name="Content Placeholder 5"/>
          <p:cNvSpPr>
            <a:spLocks noGrp="1"/>
          </p:cNvSpPr>
          <p:nvPr>
            <p:ph sz="half" idx="2"/>
          </p:nvPr>
        </p:nvSpPr>
        <p:spPr>
          <a:xfrm>
            <a:off x="5105400" y="1752600"/>
            <a:ext cx="3200400" cy="4221163"/>
          </a:xfrm>
        </p:spPr>
        <p:txBody>
          <a:bodyPr>
            <a:normAutofit fontScale="92500" lnSpcReduction="20000"/>
          </a:bodyPr>
          <a:lstStyle/>
          <a:p>
            <a:r>
              <a:rPr lang="en-US" dirty="0" smtClean="0"/>
              <a:t>Local</a:t>
            </a:r>
          </a:p>
          <a:p>
            <a:r>
              <a:rPr lang="en-US" dirty="0" smtClean="0"/>
              <a:t>State</a:t>
            </a:r>
          </a:p>
          <a:p>
            <a:r>
              <a:rPr lang="en-US" dirty="0" smtClean="0"/>
              <a:t>National</a:t>
            </a:r>
          </a:p>
          <a:p>
            <a:r>
              <a:rPr lang="en-US" dirty="0" smtClean="0"/>
              <a:t>International</a:t>
            </a:r>
            <a:endParaRPr lang="en-US" dirty="0"/>
          </a:p>
          <a:p>
            <a:r>
              <a:rPr lang="en-US" dirty="0" smtClean="0"/>
              <a:t>Elected</a:t>
            </a:r>
          </a:p>
          <a:p>
            <a:r>
              <a:rPr lang="en-US" dirty="0" smtClean="0"/>
              <a:t>Appointed</a:t>
            </a:r>
          </a:p>
          <a:p>
            <a:r>
              <a:rPr lang="en-US" dirty="0" smtClean="0"/>
              <a:t>Seize</a:t>
            </a:r>
            <a:endParaRPr lang="en-US" dirty="0"/>
          </a:p>
        </p:txBody>
      </p:sp>
      <p:pic>
        <p:nvPicPr>
          <p:cNvPr id="7" name="Picture 8" descr="MC90043382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031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639762"/>
          </a:xfrm>
        </p:spPr>
        <p:txBody>
          <a:bodyPr>
            <a:normAutofit/>
          </a:bodyPr>
          <a:lstStyle/>
          <a:p>
            <a:pPr algn="ctr"/>
            <a:r>
              <a:rPr lang="en-US" sz="3200" dirty="0">
                <a:solidFill>
                  <a:srgbClr val="FFFFCC"/>
                </a:solidFill>
              </a:rPr>
              <a:t>Primary Sources</a:t>
            </a:r>
          </a:p>
        </p:txBody>
      </p:sp>
      <p:sp>
        <p:nvSpPr>
          <p:cNvPr id="5" name="Rectangle 3"/>
          <p:cNvSpPr>
            <a:spLocks noGrp="1" noChangeArrowheads="1"/>
          </p:cNvSpPr>
          <p:nvPr>
            <p:ph idx="1"/>
          </p:nvPr>
        </p:nvSpPr>
        <p:spPr>
          <a:xfrm>
            <a:off x="457200" y="990600"/>
            <a:ext cx="8229600" cy="5486400"/>
          </a:xfrm>
        </p:spPr>
        <p:txBody>
          <a:bodyPr>
            <a:normAutofit lnSpcReduction="10000"/>
          </a:bodyPr>
          <a:lstStyle/>
          <a:p>
            <a:pPr>
              <a:lnSpc>
                <a:spcPct val="90000"/>
              </a:lnSpc>
              <a:buNone/>
            </a:pPr>
            <a:r>
              <a:rPr lang="en-US" sz="2000" b="1" dirty="0"/>
              <a:t>Definition:  </a:t>
            </a:r>
            <a:r>
              <a:rPr lang="en-US" sz="2000" dirty="0"/>
              <a:t>A primary source is a piece of information about a historical event or period in which the creator of the source was an actual participant in or a contemporary of a historical moment. The purpose of primary sources is to capture the words, the thoughts and the intentions of the past. Primary sources help you to interpret what happened and why it happened</a:t>
            </a:r>
            <a:r>
              <a:rPr lang="en-US" sz="2000" dirty="0" smtClean="0"/>
              <a:t>. </a:t>
            </a:r>
            <a:r>
              <a:rPr lang="en-US" sz="2000" dirty="0"/>
              <a:t>Materials written or produced in the time period of the historical event.</a:t>
            </a:r>
          </a:p>
          <a:p>
            <a:pPr>
              <a:lnSpc>
                <a:spcPct val="90000"/>
              </a:lnSpc>
              <a:buFontTx/>
              <a:buNone/>
            </a:pPr>
            <a:endParaRPr lang="en-US" sz="2000" dirty="0"/>
          </a:p>
          <a:p>
            <a:pPr>
              <a:lnSpc>
                <a:spcPct val="90000"/>
              </a:lnSpc>
              <a:buFontTx/>
              <a:buNone/>
            </a:pPr>
            <a:endParaRPr lang="en-US" sz="2000" dirty="0"/>
          </a:p>
          <a:p>
            <a:pPr>
              <a:lnSpc>
                <a:spcPct val="90000"/>
              </a:lnSpc>
              <a:buFontTx/>
              <a:buNone/>
            </a:pPr>
            <a:r>
              <a:rPr lang="en-US" sz="2000" b="1" dirty="0"/>
              <a:t>Examples: </a:t>
            </a:r>
            <a:r>
              <a:rPr lang="en-US" sz="2000" dirty="0"/>
              <a:t>include documents, artifacts, </a:t>
            </a:r>
            <a:r>
              <a:rPr lang="en-US" sz="2000" dirty="0" smtClean="0"/>
              <a:t>photos, historic </a:t>
            </a:r>
            <a:r>
              <a:rPr lang="en-US" sz="2000" dirty="0"/>
              <a:t>sites, songs, </a:t>
            </a:r>
            <a:r>
              <a:rPr lang="en-US" sz="2000" dirty="0" smtClean="0"/>
              <a:t>speeches, diaries, letters, or </a:t>
            </a:r>
            <a:r>
              <a:rPr lang="en-US" sz="2000" dirty="0"/>
              <a:t>other written and tangible items created during the historical period you are studying.</a:t>
            </a:r>
            <a:endParaRPr lang="en-US" sz="2000" i="1" dirty="0"/>
          </a:p>
          <a:p>
            <a:pPr>
              <a:lnSpc>
                <a:spcPct val="90000"/>
              </a:lnSpc>
              <a:buFontTx/>
              <a:buNone/>
            </a:pPr>
            <a:endParaRPr lang="en-US" sz="2000" i="1" dirty="0"/>
          </a:p>
          <a:p>
            <a:pPr>
              <a:lnSpc>
                <a:spcPct val="90000"/>
              </a:lnSpc>
              <a:buFontTx/>
              <a:buNone/>
            </a:pPr>
            <a:r>
              <a:rPr lang="en-US" sz="2000" i="1" dirty="0"/>
              <a:t>Building Historical Context and Conducting Research.  NHD National History Day. </a:t>
            </a:r>
            <a:r>
              <a:rPr lang="en-US" sz="2000" dirty="0"/>
              <a:t>Cecil Hall University of Maryland College.   Web. 27 Sept. 2009</a:t>
            </a:r>
          </a:p>
          <a:p>
            <a:pPr>
              <a:lnSpc>
                <a:spcPct val="90000"/>
              </a:lnSpc>
              <a:buFontTx/>
              <a:buNone/>
            </a:pPr>
            <a:endParaRPr lang="en-US" sz="2000" dirty="0" smtClean="0"/>
          </a:p>
          <a:p>
            <a:pPr>
              <a:lnSpc>
                <a:spcPct val="90000"/>
              </a:lnSpc>
              <a:buFontTx/>
              <a:buNone/>
            </a:pPr>
            <a:r>
              <a:rPr lang="en-US" sz="2000" dirty="0">
                <a:hlinkClick r:id="rId2"/>
              </a:rPr>
              <a:t>http://</a:t>
            </a:r>
            <a:r>
              <a:rPr lang="en-US" sz="2000" dirty="0" smtClean="0">
                <a:hlinkClick r:id="rId2"/>
              </a:rPr>
              <a:t>www.chicagohistoryfair.org/images/stories/pdfs/2_stuff_of_history.pdf</a:t>
            </a:r>
            <a:endParaRPr lang="en-US" sz="2000" dirty="0" smtClean="0"/>
          </a:p>
          <a:p>
            <a:pPr>
              <a:lnSpc>
                <a:spcPct val="90000"/>
              </a:lnSpc>
              <a:buFontTx/>
              <a:buNone/>
            </a:pPr>
            <a:endParaRPr lang="en-US" sz="2000" dirty="0"/>
          </a:p>
        </p:txBody>
      </p:sp>
    </p:spTree>
    <p:extLst>
      <p:ext uri="{BB962C8B-B14F-4D97-AF65-F5344CB8AC3E}">
        <p14:creationId xmlns:p14="http://schemas.microsoft.com/office/powerpoint/2010/main" val="2880082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609600"/>
            <a:ext cx="8229600" cy="1143000"/>
          </a:xfrm>
          <a:prstGeom prst="rect">
            <a:avLst/>
          </a:prstGeom>
        </p:spPr>
        <p:txBody>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3200" dirty="0" smtClean="0">
                <a:solidFill>
                  <a:srgbClr val="FDFFE7"/>
                </a:solidFill>
              </a:rPr>
              <a:t>Secondary Sources</a:t>
            </a:r>
            <a:endParaRPr lang="en-US" sz="3200" dirty="0">
              <a:solidFill>
                <a:srgbClr val="FDFFE7"/>
              </a:solidFill>
            </a:endParaRPr>
          </a:p>
        </p:txBody>
      </p:sp>
      <p:sp>
        <p:nvSpPr>
          <p:cNvPr id="3" name="Rectangle 3"/>
          <p:cNvSpPr txBox="1">
            <a:spLocks noChangeArrowheads="1"/>
          </p:cNvSpPr>
          <p:nvPr/>
        </p:nvSpPr>
        <p:spPr>
          <a:xfrm>
            <a:off x="457200" y="1600200"/>
            <a:ext cx="8229600" cy="4525963"/>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90000"/>
              </a:lnSpc>
              <a:buFontTx/>
              <a:buNone/>
            </a:pPr>
            <a:r>
              <a:rPr lang="en-US" sz="2000" b="1" dirty="0" smtClean="0"/>
              <a:t>Definition: </a:t>
            </a:r>
            <a:r>
              <a:rPr lang="en-US" sz="2000" dirty="0" smtClean="0"/>
              <a:t>A secondary source is a source that was not created first-hand by someone who participated in the historical era. Secondary sources are usually created by historians, but based on the historian's reading of primary sources. Secondary sources are usually written decades, if not centuries, after the event occurred by people who did not live through or participate in the event or issue. </a:t>
            </a:r>
          </a:p>
          <a:p>
            <a:pPr>
              <a:lnSpc>
                <a:spcPct val="90000"/>
              </a:lnSpc>
              <a:buNone/>
            </a:pPr>
            <a:r>
              <a:rPr lang="en-US" sz="2000" dirty="0"/>
              <a:t> </a:t>
            </a:r>
            <a:r>
              <a:rPr lang="en-US" sz="2000" dirty="0" smtClean="0"/>
              <a:t>   </a:t>
            </a:r>
            <a:r>
              <a:rPr lang="en-US" sz="2000" dirty="0"/>
              <a:t>Materials written by an author who was not an eyewitness or participant in the historical event.</a:t>
            </a:r>
          </a:p>
          <a:p>
            <a:pPr>
              <a:lnSpc>
                <a:spcPct val="90000"/>
              </a:lnSpc>
              <a:buFontTx/>
              <a:buNone/>
            </a:pPr>
            <a:endParaRPr lang="en-US" sz="2000" dirty="0" smtClean="0"/>
          </a:p>
          <a:p>
            <a:pPr>
              <a:lnSpc>
                <a:spcPct val="90000"/>
              </a:lnSpc>
              <a:buFontTx/>
              <a:buNone/>
            </a:pPr>
            <a:endParaRPr lang="en-US" sz="2000" dirty="0" smtClean="0"/>
          </a:p>
          <a:p>
            <a:pPr>
              <a:lnSpc>
                <a:spcPct val="90000"/>
              </a:lnSpc>
              <a:buFontTx/>
              <a:buNone/>
            </a:pPr>
            <a:r>
              <a:rPr lang="en-US" sz="2000" b="1" dirty="0" smtClean="0"/>
              <a:t>Examples:</a:t>
            </a:r>
            <a:r>
              <a:rPr lang="en-US" sz="2000" dirty="0" smtClean="0"/>
              <a:t> textbooks, encyclopedia articles</a:t>
            </a:r>
          </a:p>
          <a:p>
            <a:pPr>
              <a:lnSpc>
                <a:spcPct val="90000"/>
              </a:lnSpc>
              <a:buFontTx/>
              <a:buNone/>
            </a:pPr>
            <a:endParaRPr lang="en-US" sz="2000" dirty="0" smtClean="0"/>
          </a:p>
          <a:p>
            <a:pPr>
              <a:lnSpc>
                <a:spcPct val="90000"/>
              </a:lnSpc>
              <a:buFontTx/>
              <a:buNone/>
            </a:pPr>
            <a:r>
              <a:rPr lang="en-US" sz="2000" i="1" dirty="0" smtClean="0"/>
              <a:t>Building Historical Context and Conducting Research.  NHD National History Day. </a:t>
            </a:r>
            <a:r>
              <a:rPr lang="en-US" sz="2000" dirty="0" smtClean="0"/>
              <a:t>Cecil Hall University of Maryland College.   Web. 27 Sept. 2009</a:t>
            </a:r>
          </a:p>
          <a:p>
            <a:pPr>
              <a:lnSpc>
                <a:spcPct val="90000"/>
              </a:lnSpc>
              <a:buFontTx/>
              <a:buNone/>
            </a:pPr>
            <a:endParaRPr lang="en-US" sz="2000" dirty="0" smtClean="0"/>
          </a:p>
          <a:p>
            <a:pPr>
              <a:lnSpc>
                <a:spcPct val="90000"/>
              </a:lnSpc>
              <a:buFontTx/>
              <a:buNone/>
            </a:pPr>
            <a:endParaRPr lang="en-US" sz="2000" dirty="0" smtClean="0"/>
          </a:p>
          <a:p>
            <a:pPr>
              <a:lnSpc>
                <a:spcPct val="90000"/>
              </a:lnSpc>
              <a:buFontTx/>
              <a:buNone/>
            </a:pPr>
            <a:endParaRPr lang="en-US" sz="2000" dirty="0" smtClean="0"/>
          </a:p>
          <a:p>
            <a:pPr>
              <a:lnSpc>
                <a:spcPct val="90000"/>
              </a:lnSpc>
              <a:buFontTx/>
              <a:buNone/>
            </a:pPr>
            <a:endParaRPr lang="en-US" sz="2000" dirty="0" smtClean="0"/>
          </a:p>
          <a:p>
            <a:pPr>
              <a:lnSpc>
                <a:spcPct val="90000"/>
              </a:lnSpc>
              <a:buFontTx/>
              <a:buNone/>
            </a:pPr>
            <a:endParaRPr lang="en-US" sz="2000" dirty="0"/>
          </a:p>
        </p:txBody>
      </p:sp>
    </p:spTree>
    <p:extLst>
      <p:ext uri="{BB962C8B-B14F-4D97-AF65-F5344CB8AC3E}">
        <p14:creationId xmlns:p14="http://schemas.microsoft.com/office/powerpoint/2010/main" val="2877600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09599"/>
            <a:ext cx="6553200" cy="584775"/>
          </a:xfrm>
          <a:prstGeom prst="rect">
            <a:avLst/>
          </a:prstGeom>
          <a:noFill/>
        </p:spPr>
        <p:txBody>
          <a:bodyPr wrap="square" rtlCol="0">
            <a:spAutoFit/>
          </a:bodyPr>
          <a:lstStyle/>
          <a:p>
            <a:r>
              <a:rPr lang="en-US" sz="3200" b="1" dirty="0" smtClean="0">
                <a:solidFill>
                  <a:srgbClr val="FFFFD5"/>
                </a:solidFill>
              </a:rPr>
              <a:t>Interpret the Primary Sources</a:t>
            </a:r>
            <a:endParaRPr lang="en-US" sz="3200" b="1" dirty="0">
              <a:solidFill>
                <a:srgbClr val="FFFFD5"/>
              </a:solidFill>
            </a:endParaRPr>
          </a:p>
        </p:txBody>
      </p:sp>
      <p:sp>
        <p:nvSpPr>
          <p:cNvPr id="3" name="Rectangle 2"/>
          <p:cNvSpPr/>
          <p:nvPr/>
        </p:nvSpPr>
        <p:spPr>
          <a:xfrm>
            <a:off x="457200" y="1397000"/>
            <a:ext cx="8153400" cy="6001643"/>
          </a:xfrm>
          <a:prstGeom prst="rect">
            <a:avLst/>
          </a:prstGeom>
        </p:spPr>
        <p:txBody>
          <a:bodyPr wrap="square">
            <a:spAutoFit/>
          </a:bodyPr>
          <a:lstStyle/>
          <a:p>
            <a:pPr marL="285750" indent="-285750">
              <a:buFont typeface="Arial" panose="020B0604020202020204" pitchFamily="34" charset="0"/>
              <a:buChar char="•"/>
            </a:pPr>
            <a:r>
              <a:rPr lang="en-US" sz="2600" dirty="0">
                <a:solidFill>
                  <a:srgbClr val="FFFFD5"/>
                </a:solidFill>
              </a:rPr>
              <a:t>Why are the sources you've chosen </a:t>
            </a:r>
            <a:r>
              <a:rPr lang="en-US" sz="2600" dirty="0" smtClean="0">
                <a:solidFill>
                  <a:srgbClr val="FFFFD5"/>
                </a:solidFill>
              </a:rPr>
              <a:t>useful for 	answering </a:t>
            </a:r>
            <a:r>
              <a:rPr lang="en-US" sz="2600" dirty="0">
                <a:solidFill>
                  <a:srgbClr val="FFFFD5"/>
                </a:solidFill>
              </a:rPr>
              <a:t>the questions </a:t>
            </a:r>
            <a:r>
              <a:rPr lang="en-US" sz="2600" dirty="0" smtClean="0">
                <a:solidFill>
                  <a:srgbClr val="FFFFD5"/>
                </a:solidFill>
              </a:rPr>
              <a:t>you </a:t>
            </a:r>
            <a:r>
              <a:rPr lang="en-US" sz="2600" dirty="0">
                <a:solidFill>
                  <a:srgbClr val="FFFFD5"/>
                </a:solidFill>
              </a:rPr>
              <a:t>want </a:t>
            </a:r>
            <a:r>
              <a:rPr lang="en-US" sz="2600" dirty="0" smtClean="0">
                <a:solidFill>
                  <a:srgbClr val="FFFFD5"/>
                </a:solidFill>
              </a:rPr>
              <a:t>answered</a:t>
            </a:r>
            <a:r>
              <a:rPr lang="en-US" sz="2600" dirty="0">
                <a:solidFill>
                  <a:srgbClr val="FFFFD5"/>
                </a:solidFill>
              </a:rPr>
              <a:t>? </a:t>
            </a:r>
            <a:endParaRPr lang="en-US" sz="2600" dirty="0" smtClean="0">
              <a:solidFill>
                <a:srgbClr val="FFFFD5"/>
              </a:solidFill>
            </a:endParaRPr>
          </a:p>
          <a:p>
            <a:endParaRPr lang="en-US" sz="2600" dirty="0">
              <a:solidFill>
                <a:srgbClr val="FFFFD5"/>
              </a:solidFill>
            </a:endParaRPr>
          </a:p>
          <a:p>
            <a:pPr marL="285750" indent="-285750">
              <a:buFont typeface="Arial" panose="020B0604020202020204" pitchFamily="34" charset="0"/>
              <a:buChar char="•"/>
            </a:pPr>
            <a:r>
              <a:rPr lang="en-US" sz="2600" dirty="0">
                <a:solidFill>
                  <a:srgbClr val="FFFFD5"/>
                </a:solidFill>
              </a:rPr>
              <a:t>Who is the author/producer/storyteller</a:t>
            </a:r>
            <a:r>
              <a:rPr lang="en-US" sz="2600" dirty="0" smtClean="0">
                <a:solidFill>
                  <a:srgbClr val="FFFFD5"/>
                </a:solidFill>
              </a:rPr>
              <a:t>?</a:t>
            </a:r>
          </a:p>
          <a:p>
            <a:pPr marL="285750" indent="-285750">
              <a:buFont typeface="Arial" panose="020B0604020202020204" pitchFamily="34" charset="0"/>
              <a:buChar char="•"/>
            </a:pPr>
            <a:endParaRPr lang="en-US" sz="2600" dirty="0">
              <a:solidFill>
                <a:srgbClr val="FFFFD5"/>
              </a:solidFill>
            </a:endParaRPr>
          </a:p>
          <a:p>
            <a:pPr marL="285750" indent="-285750">
              <a:buFont typeface="Arial" panose="020B0604020202020204" pitchFamily="34" charset="0"/>
              <a:buChar char="•"/>
            </a:pPr>
            <a:r>
              <a:rPr lang="en-US" sz="2600" dirty="0">
                <a:solidFill>
                  <a:srgbClr val="FFFFD5"/>
                </a:solidFill>
              </a:rPr>
              <a:t>What was the purpose of </a:t>
            </a:r>
            <a:r>
              <a:rPr lang="en-US" sz="2600" dirty="0" smtClean="0">
                <a:solidFill>
                  <a:srgbClr val="FFFFD5"/>
                </a:solidFill>
              </a:rPr>
              <a:t>the letter</a:t>
            </a:r>
            <a:r>
              <a:rPr lang="en-US" sz="2600" dirty="0">
                <a:solidFill>
                  <a:srgbClr val="FFFFD5"/>
                </a:solidFill>
              </a:rPr>
              <a:t>, </a:t>
            </a:r>
            <a:r>
              <a:rPr lang="en-US" sz="2600" dirty="0" smtClean="0">
                <a:solidFill>
                  <a:srgbClr val="FFFFD5"/>
                </a:solidFill>
              </a:rPr>
              <a:t>diary, speech</a:t>
            </a:r>
            <a:r>
              <a:rPr lang="en-US" sz="2600" dirty="0">
                <a:solidFill>
                  <a:srgbClr val="FFFFD5"/>
                </a:solidFill>
              </a:rPr>
              <a:t>, </a:t>
            </a:r>
            <a:r>
              <a:rPr lang="en-US" sz="2600" dirty="0" smtClean="0">
                <a:solidFill>
                  <a:srgbClr val="FFFFD5"/>
                </a:solidFill>
              </a:rPr>
              <a:t>	etc</a:t>
            </a:r>
            <a:r>
              <a:rPr lang="en-US" sz="2600" dirty="0">
                <a:solidFill>
                  <a:srgbClr val="FFFFD5"/>
                </a:solidFill>
              </a:rPr>
              <a:t>.? </a:t>
            </a:r>
            <a:endParaRPr lang="en-US" sz="2600" dirty="0" smtClean="0">
              <a:solidFill>
                <a:srgbClr val="FFFFD5"/>
              </a:solidFill>
            </a:endParaRPr>
          </a:p>
          <a:p>
            <a:pPr marL="285750" indent="-285750">
              <a:buFont typeface="Arial" panose="020B0604020202020204" pitchFamily="34" charset="0"/>
              <a:buChar char="•"/>
            </a:pPr>
            <a:endParaRPr lang="en-US" sz="2600" dirty="0">
              <a:solidFill>
                <a:srgbClr val="FFFFD5"/>
              </a:solidFill>
            </a:endParaRPr>
          </a:p>
          <a:p>
            <a:pPr marL="285750" indent="-285750">
              <a:buFont typeface="Arial" panose="020B0604020202020204" pitchFamily="34" charset="0"/>
              <a:buChar char="•"/>
            </a:pPr>
            <a:r>
              <a:rPr lang="en-US" sz="2600" dirty="0">
                <a:solidFill>
                  <a:srgbClr val="FFFFD5"/>
                </a:solidFill>
              </a:rPr>
              <a:t>What are the key </a:t>
            </a:r>
            <a:r>
              <a:rPr lang="en-US" sz="2600" dirty="0" smtClean="0">
                <a:solidFill>
                  <a:srgbClr val="FFFFD5"/>
                </a:solidFill>
              </a:rPr>
              <a:t>biases you </a:t>
            </a:r>
            <a:r>
              <a:rPr lang="en-US" sz="2600" dirty="0">
                <a:solidFill>
                  <a:srgbClr val="FFFFD5"/>
                </a:solidFill>
              </a:rPr>
              <a:t>see in this source? </a:t>
            </a:r>
            <a:endParaRPr lang="en-US" sz="2600" dirty="0" smtClean="0">
              <a:solidFill>
                <a:srgbClr val="FFFFD5"/>
              </a:solidFill>
            </a:endParaRPr>
          </a:p>
          <a:p>
            <a:pPr marL="285750" indent="-285750">
              <a:buFont typeface="Arial" panose="020B0604020202020204" pitchFamily="34" charset="0"/>
              <a:buChar char="•"/>
            </a:pPr>
            <a:endParaRPr lang="en-US" sz="2600" dirty="0">
              <a:solidFill>
                <a:srgbClr val="FFFFD5"/>
              </a:solidFill>
            </a:endParaRPr>
          </a:p>
          <a:p>
            <a:pPr marL="285750" indent="-285750">
              <a:buFont typeface="Arial" panose="020B0604020202020204" pitchFamily="34" charset="0"/>
              <a:buChar char="•"/>
            </a:pPr>
            <a:r>
              <a:rPr lang="en-US" sz="2600" dirty="0">
                <a:solidFill>
                  <a:srgbClr val="FFFFD5"/>
                </a:solidFill>
              </a:rPr>
              <a:t>Who preserved this source of </a:t>
            </a:r>
            <a:r>
              <a:rPr lang="en-US" sz="2600" dirty="0" smtClean="0">
                <a:solidFill>
                  <a:srgbClr val="FFFFD5"/>
                </a:solidFill>
              </a:rPr>
              <a:t>historical </a:t>
            </a:r>
            <a:r>
              <a:rPr lang="en-US" sz="2600" dirty="0">
                <a:solidFill>
                  <a:srgbClr val="FFFFD5"/>
                </a:solidFill>
              </a:rPr>
              <a:t>information </a:t>
            </a:r>
            <a:r>
              <a:rPr lang="en-US" sz="2600" dirty="0" smtClean="0">
                <a:solidFill>
                  <a:srgbClr val="FFFFD5"/>
                </a:solidFill>
              </a:rPr>
              <a:t>	and </a:t>
            </a:r>
            <a:r>
              <a:rPr lang="en-US" sz="2600" dirty="0">
                <a:solidFill>
                  <a:srgbClr val="FFFFD5"/>
                </a:solidFill>
              </a:rPr>
              <a:t>why? </a:t>
            </a:r>
            <a:endParaRPr lang="en-US" sz="2600" dirty="0" smtClean="0">
              <a:solidFill>
                <a:srgbClr val="FFFFD5"/>
              </a:solidFill>
            </a:endParaRPr>
          </a:p>
          <a:p>
            <a:pPr marL="285750" indent="-285750">
              <a:buFont typeface="Arial" panose="020B0604020202020204" pitchFamily="34" charset="0"/>
              <a:buChar char="•"/>
            </a:pPr>
            <a:endParaRPr lang="en-US" dirty="0">
              <a:solidFill>
                <a:srgbClr val="FFFFD5"/>
              </a:solidFill>
            </a:endParaRPr>
          </a:p>
          <a:p>
            <a:pPr marL="285750" indent="-285750">
              <a:buFont typeface="Arial" panose="020B0604020202020204" pitchFamily="34" charset="0"/>
              <a:buChar char="•"/>
            </a:pPr>
            <a:endParaRPr lang="en-US" dirty="0" smtClean="0">
              <a:solidFill>
                <a:srgbClr val="FFFFD5"/>
              </a:solidFill>
            </a:endParaRPr>
          </a:p>
          <a:p>
            <a:endParaRPr lang="en-US" dirty="0">
              <a:solidFill>
                <a:srgbClr val="FFFFD5"/>
              </a:solidFill>
            </a:endParaRPr>
          </a:p>
          <a:p>
            <a:endParaRPr lang="en-US" dirty="0">
              <a:solidFill>
                <a:srgbClr val="FFFFD5"/>
              </a:solidFill>
            </a:endParaRPr>
          </a:p>
        </p:txBody>
      </p:sp>
    </p:spTree>
    <p:extLst>
      <p:ext uri="{BB962C8B-B14F-4D97-AF65-F5344CB8AC3E}">
        <p14:creationId xmlns:p14="http://schemas.microsoft.com/office/powerpoint/2010/main" val="2035209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457200" y="1600200"/>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indent="0">
              <a:spcBef>
                <a:spcPct val="50000"/>
              </a:spcBef>
              <a:buNone/>
            </a:pPr>
            <a:endParaRPr lang="en-US" dirty="0" smtClean="0">
              <a:solidFill>
                <a:schemeClr val="tx2"/>
              </a:solidFill>
              <a:latin typeface="Tw Cen MT"/>
            </a:endParaRPr>
          </a:p>
          <a:p>
            <a:pPr marL="0" indent="0">
              <a:spcBef>
                <a:spcPct val="50000"/>
              </a:spcBef>
              <a:buNone/>
            </a:pPr>
            <a:r>
              <a:rPr lang="en-US" dirty="0" smtClean="0">
                <a:solidFill>
                  <a:schemeClr val="tx2"/>
                </a:solidFill>
                <a:latin typeface="Tw Cen MT"/>
              </a:rPr>
              <a:t>Limit your </a:t>
            </a:r>
            <a:r>
              <a:rPr lang="en-US" dirty="0">
                <a:solidFill>
                  <a:schemeClr val="tx2"/>
                </a:solidFill>
                <a:latin typeface="Tw Cen MT"/>
              </a:rPr>
              <a:t>searches on </a:t>
            </a:r>
            <a:r>
              <a:rPr lang="en-US" i="1" dirty="0" smtClean="0">
                <a:solidFill>
                  <a:schemeClr val="tx2"/>
                </a:solidFill>
                <a:latin typeface="Tw Cen MT"/>
              </a:rPr>
              <a:t>GALE</a:t>
            </a:r>
            <a:r>
              <a:rPr lang="en-US" dirty="0" smtClean="0">
                <a:solidFill>
                  <a:schemeClr val="tx2"/>
                </a:solidFill>
                <a:latin typeface="Tw Cen MT"/>
              </a:rPr>
              <a:t> </a:t>
            </a:r>
            <a:r>
              <a:rPr lang="en-US" dirty="0">
                <a:solidFill>
                  <a:schemeClr val="tx2"/>
                </a:solidFill>
                <a:latin typeface="Tw Cen MT"/>
              </a:rPr>
              <a:t>by selecting Primary Sources</a:t>
            </a:r>
          </a:p>
        </p:txBody>
      </p:sp>
      <p:sp>
        <p:nvSpPr>
          <p:cNvPr id="5" name="Rectangle 2"/>
          <p:cNvSpPr>
            <a:spLocks noGrp="1" noChangeArrowheads="1"/>
          </p:cNvSpPr>
          <p:nvPr>
            <p:ph type="title"/>
          </p:nvPr>
        </p:nvSpPr>
        <p:spPr/>
        <p:txBody>
          <a:bodyPr>
            <a:normAutofit/>
          </a:bodyPr>
          <a:lstStyle/>
          <a:p>
            <a:pPr algn="ctr"/>
            <a:r>
              <a:rPr lang="en-US" sz="3200" dirty="0" smtClean="0">
                <a:solidFill>
                  <a:srgbClr val="FDFFE7"/>
                </a:solidFill>
              </a:rPr>
              <a:t>Resources</a:t>
            </a:r>
            <a:br>
              <a:rPr lang="en-US" sz="3200" dirty="0" smtClean="0">
                <a:solidFill>
                  <a:srgbClr val="FDFFE7"/>
                </a:solidFill>
              </a:rPr>
            </a:br>
            <a:r>
              <a:rPr lang="en-US" sz="3200" dirty="0" smtClean="0">
                <a:solidFill>
                  <a:srgbClr val="FDFFE7"/>
                </a:solidFill>
              </a:rPr>
              <a:t>FBISD Digital Resources</a:t>
            </a:r>
            <a:endParaRPr lang="en-US" sz="3200" dirty="0">
              <a:solidFill>
                <a:srgbClr val="FDFFE7"/>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3125" t="17708" r="3906" b="11458"/>
          <a:stretch>
            <a:fillRect/>
          </a:stretch>
        </p:blipFill>
        <p:spPr bwMode="auto">
          <a:xfrm>
            <a:off x="1147618" y="2821708"/>
            <a:ext cx="6248400" cy="357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5"/>
          <p:cNvCxnSpPr>
            <a:cxnSpLocks noChangeShapeType="1"/>
          </p:cNvCxnSpPr>
          <p:nvPr/>
        </p:nvCxnSpPr>
        <p:spPr bwMode="auto">
          <a:xfrm rot="16200000" flipH="1">
            <a:off x="5029200" y="2559626"/>
            <a:ext cx="533400" cy="533400"/>
          </a:xfrm>
          <a:prstGeom prst="straightConnector1">
            <a:avLst/>
          </a:prstGeom>
          <a:noFill/>
          <a:ln w="57150" algn="ctr">
            <a:solidFill>
              <a:schemeClr val="bg2"/>
            </a:solidFill>
            <a:round/>
            <a:headEnd/>
            <a:tailEnd type="arrow" w="med" len="med"/>
          </a:ln>
          <a:extLst>
            <a:ext uri="{909E8E84-426E-40DD-AFC4-6F175D3DCCD1}">
              <a14:hiddenFill xmlns:a14="http://schemas.microsoft.com/office/drawing/2010/main">
                <a:noFill/>
              </a14:hiddenFill>
            </a:ext>
          </a:extLst>
        </p:spPr>
      </p:cxn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1905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098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l="2344" t="18750" r="3906" b="6250"/>
          <a:stretch>
            <a:fillRect/>
          </a:stretch>
        </p:blipFill>
        <p:spPr bwMode="auto">
          <a:xfrm>
            <a:off x="870527" y="2148840"/>
            <a:ext cx="731520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10"/>
          <p:cNvCxnSpPr>
            <a:cxnSpLocks noChangeShapeType="1"/>
          </p:cNvCxnSpPr>
          <p:nvPr/>
        </p:nvCxnSpPr>
        <p:spPr bwMode="auto">
          <a:xfrm>
            <a:off x="5181600" y="1726924"/>
            <a:ext cx="1600200" cy="2616476"/>
          </a:xfrm>
          <a:prstGeom prst="straightConnector1">
            <a:avLst/>
          </a:prstGeom>
          <a:noFill/>
          <a:ln w="38100" algn="ctr">
            <a:solidFill>
              <a:schemeClr val="bg2"/>
            </a:solidFill>
            <a:round/>
            <a:headEnd/>
            <a:tailEnd type="arrow" w="med" len="med"/>
          </a:ln>
          <a:extLst>
            <a:ext uri="{909E8E84-426E-40DD-AFC4-6F175D3DCCD1}">
              <a14:hiddenFill xmlns:a14="http://schemas.microsoft.com/office/drawing/2010/main">
                <a:noFill/>
              </a14:hiddenFill>
            </a:ext>
          </a:extLst>
        </p:spPr>
      </p:cxnSp>
      <p:sp>
        <p:nvSpPr>
          <p:cNvPr id="11" name="Rectangle 10"/>
          <p:cNvSpPr/>
          <p:nvPr/>
        </p:nvSpPr>
        <p:spPr>
          <a:xfrm>
            <a:off x="630382" y="1417515"/>
            <a:ext cx="8001000" cy="830997"/>
          </a:xfrm>
          <a:prstGeom prst="rect">
            <a:avLst/>
          </a:prstGeom>
        </p:spPr>
        <p:txBody>
          <a:bodyPr wrap="square">
            <a:spAutoFit/>
          </a:bodyPr>
          <a:lstStyle/>
          <a:p>
            <a:pPr algn="ctr">
              <a:spcBef>
                <a:spcPct val="50000"/>
              </a:spcBef>
            </a:pPr>
            <a:r>
              <a:rPr lang="en-US" sz="2400" i="1" dirty="0" smtClean="0">
                <a:solidFill>
                  <a:schemeClr val="tx2"/>
                </a:solidFill>
              </a:rPr>
              <a:t>GALE-Biography in Context</a:t>
            </a:r>
            <a:r>
              <a:rPr lang="en-US" sz="2400" dirty="0" smtClean="0">
                <a:solidFill>
                  <a:schemeClr val="tx2"/>
                </a:solidFill>
              </a:rPr>
              <a:t>: Video, Images, and Speeches</a:t>
            </a:r>
            <a:endParaRPr lang="en-US" sz="2400" dirty="0">
              <a:solidFill>
                <a:schemeClr val="tx2"/>
              </a:solidFill>
            </a:endParaRPr>
          </a:p>
        </p:txBody>
      </p:sp>
      <p:sp>
        <p:nvSpPr>
          <p:cNvPr id="15" name="Rectangle 2"/>
          <p:cNvSpPr txBox="1">
            <a:spLocks noChangeArrowheads="1"/>
          </p:cNvSpPr>
          <p:nvPr/>
        </p:nvSpPr>
        <p:spPr>
          <a:xfrm>
            <a:off x="457200" y="274638"/>
            <a:ext cx="8229600" cy="1143000"/>
          </a:xfrm>
          <a:prstGeom prst="rect">
            <a:avLst/>
          </a:prstGeom>
        </p:spPr>
        <p:txBody>
          <a:bodyP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3200" dirty="0" smtClean="0">
                <a:solidFill>
                  <a:srgbClr val="FFFFCC"/>
                </a:solidFill>
              </a:rPr>
              <a:t>Resources</a:t>
            </a:r>
            <a:br>
              <a:rPr lang="en-US" sz="3200" dirty="0" smtClean="0">
                <a:solidFill>
                  <a:srgbClr val="FFFFCC"/>
                </a:solidFill>
              </a:rPr>
            </a:br>
            <a:r>
              <a:rPr lang="en-US" sz="3200" dirty="0" smtClean="0">
                <a:solidFill>
                  <a:srgbClr val="FFFFCC"/>
                </a:solidFill>
              </a:rPr>
              <a:t>FBISD Digital Resources</a:t>
            </a:r>
            <a:endParaRPr lang="en-US" sz="3200" dirty="0">
              <a:solidFill>
                <a:srgbClr val="FFFFCC"/>
              </a:solidFill>
            </a:endParaRPr>
          </a:p>
        </p:txBody>
      </p:sp>
    </p:spTree>
    <p:extLst>
      <p:ext uri="{BB962C8B-B14F-4D97-AF65-F5344CB8AC3E}">
        <p14:creationId xmlns:p14="http://schemas.microsoft.com/office/powerpoint/2010/main" val="3749084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2057400"/>
            <a:ext cx="6823075"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p:txBody>
          <a:bodyPr>
            <a:normAutofit/>
          </a:bodyPr>
          <a:lstStyle/>
          <a:p>
            <a:pPr algn="ctr"/>
            <a:r>
              <a:rPr lang="en-US" sz="3200" dirty="0" smtClean="0">
                <a:solidFill>
                  <a:schemeClr val="tx1"/>
                </a:solidFill>
              </a:rPr>
              <a:t>Resources</a:t>
            </a:r>
            <a:br>
              <a:rPr lang="en-US" sz="3200" dirty="0" smtClean="0">
                <a:solidFill>
                  <a:schemeClr val="tx1"/>
                </a:solidFill>
              </a:rPr>
            </a:br>
            <a:r>
              <a:rPr lang="en-US" sz="3200" dirty="0" smtClean="0">
                <a:solidFill>
                  <a:schemeClr val="tx1"/>
                </a:solidFill>
              </a:rPr>
              <a:t>FBISD Digital Resources</a:t>
            </a:r>
            <a:endParaRPr lang="en-US" sz="3200" dirty="0">
              <a:solidFill>
                <a:schemeClr val="tx1"/>
              </a:solidFill>
            </a:endParaRPr>
          </a:p>
        </p:txBody>
      </p:sp>
      <p:pic>
        <p:nvPicPr>
          <p:cNvPr id="3077" name="Picture 5" descr="http://www.fortbendisd.com/images/layout-images/abccl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600200"/>
            <a:ext cx="1828800" cy="257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1544121"/>
            <a:ext cx="4287584" cy="461665"/>
          </a:xfrm>
          <a:prstGeom prst="rect">
            <a:avLst/>
          </a:prstGeom>
        </p:spPr>
        <p:txBody>
          <a:bodyPr wrap="none">
            <a:spAutoFit/>
          </a:bodyPr>
          <a:lstStyle/>
          <a:p>
            <a:r>
              <a:rPr lang="en-US" sz="2400" dirty="0" smtClean="0">
                <a:solidFill>
                  <a:schemeClr val="tx2"/>
                </a:solidFill>
              </a:rPr>
              <a:t>Video, Images, and Speeches</a:t>
            </a:r>
            <a:endParaRPr lang="en-US" sz="2400" dirty="0"/>
          </a:p>
        </p:txBody>
      </p:sp>
      <p:cxnSp>
        <p:nvCxnSpPr>
          <p:cNvPr id="11" name="Straight Arrow Connector 10"/>
          <p:cNvCxnSpPr>
            <a:cxnSpLocks noChangeShapeType="1"/>
          </p:cNvCxnSpPr>
          <p:nvPr/>
        </p:nvCxnSpPr>
        <p:spPr bwMode="auto">
          <a:xfrm flipH="1">
            <a:off x="2514600" y="1913453"/>
            <a:ext cx="2438400" cy="3387942"/>
          </a:xfrm>
          <a:prstGeom prst="straightConnector1">
            <a:avLst/>
          </a:prstGeom>
          <a:noFill/>
          <a:ln w="38100" algn="ctr">
            <a:solidFill>
              <a:schemeClr val="bg2"/>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39450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i="1" dirty="0" smtClean="0">
                <a:solidFill>
                  <a:srgbClr val="FFFFD5"/>
                </a:solidFill>
              </a:rPr>
              <a:t>World Book Advanced</a:t>
            </a:r>
            <a:endParaRPr lang="en-US" sz="3200" i="1" dirty="0">
              <a:solidFill>
                <a:srgbClr val="FFFFD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0"/>
            <a:ext cx="7411589" cy="4572000"/>
          </a:xfrm>
          <a:prstGeom prst="rect">
            <a:avLst/>
          </a:prstGeom>
        </p:spPr>
      </p:pic>
    </p:spTree>
    <p:extLst>
      <p:ext uri="{BB962C8B-B14F-4D97-AF65-F5344CB8AC3E}">
        <p14:creationId xmlns:p14="http://schemas.microsoft.com/office/powerpoint/2010/main" val="727083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3200" dirty="0" smtClean="0">
                <a:solidFill>
                  <a:srgbClr val="FDFFE7"/>
                </a:solidFill>
              </a:rPr>
              <a:t>Resources</a:t>
            </a:r>
            <a:br>
              <a:rPr lang="en-US" sz="3200" dirty="0" smtClean="0">
                <a:solidFill>
                  <a:srgbClr val="FDFFE7"/>
                </a:solidFill>
              </a:rPr>
            </a:br>
            <a:r>
              <a:rPr lang="en-US" sz="3200" dirty="0">
                <a:solidFill>
                  <a:srgbClr val="FDFFE7"/>
                </a:solidFill>
              </a:rPr>
              <a:t>O</a:t>
            </a:r>
            <a:r>
              <a:rPr lang="en-US" sz="3200" dirty="0" smtClean="0">
                <a:solidFill>
                  <a:srgbClr val="FDFFE7"/>
                </a:solidFill>
              </a:rPr>
              <a:t>ther Websites</a:t>
            </a:r>
            <a:endParaRPr lang="en-US" sz="3200" dirty="0">
              <a:solidFill>
                <a:srgbClr val="FDFFE7"/>
              </a:solidFill>
            </a:endParaRPr>
          </a:p>
        </p:txBody>
      </p:sp>
      <p:sp>
        <p:nvSpPr>
          <p:cNvPr id="3" name="Rectangle 2"/>
          <p:cNvSpPr/>
          <p:nvPr/>
        </p:nvSpPr>
        <p:spPr>
          <a:xfrm>
            <a:off x="2057400" y="1976582"/>
            <a:ext cx="4639668" cy="338554"/>
          </a:xfrm>
          <a:prstGeom prst="rect">
            <a:avLst/>
          </a:prstGeom>
        </p:spPr>
        <p:txBody>
          <a:bodyPr wrap="none">
            <a:spAutoFit/>
          </a:bodyPr>
          <a:lstStyle/>
          <a:p>
            <a:pPr marL="533400" indent="-533400" algn="ctr">
              <a:lnSpc>
                <a:spcPct val="80000"/>
              </a:lnSpc>
            </a:pPr>
            <a:r>
              <a:rPr lang="en-US" sz="2000" dirty="0" smtClean="0">
                <a:solidFill>
                  <a:schemeClr val="tx2"/>
                </a:solidFill>
                <a:hlinkClick r:id="rId2"/>
              </a:rPr>
              <a:t>http://www.nhd.org/researchcentral.htm</a:t>
            </a:r>
            <a:endParaRPr lang="en-US" sz="2000" dirty="0">
              <a:solidFill>
                <a:schemeClr val="tx2"/>
              </a:solidFill>
            </a:endParaRPr>
          </a:p>
        </p:txBody>
      </p:sp>
      <p:sp>
        <p:nvSpPr>
          <p:cNvPr id="5" name="Rectangle 4"/>
          <p:cNvSpPr/>
          <p:nvPr/>
        </p:nvSpPr>
        <p:spPr>
          <a:xfrm>
            <a:off x="762000" y="2590800"/>
            <a:ext cx="7086600" cy="2308324"/>
          </a:xfrm>
          <a:prstGeom prst="rect">
            <a:avLst/>
          </a:prstGeom>
        </p:spPr>
        <p:txBody>
          <a:bodyPr wrap="square">
            <a:spAutoFit/>
          </a:bodyPr>
          <a:lstStyle/>
          <a:p>
            <a:pPr marL="914400" lvl="1" indent="-457200">
              <a:lnSpc>
                <a:spcPct val="80000"/>
              </a:lnSpc>
              <a:buFontTx/>
              <a:buNone/>
            </a:pPr>
            <a:r>
              <a:rPr lang="en-US" sz="2000" dirty="0" smtClean="0">
                <a:solidFill>
                  <a:schemeClr val="tx2"/>
                </a:solidFill>
              </a:rPr>
              <a:t> Research Methods and Materials</a:t>
            </a:r>
          </a:p>
          <a:p>
            <a:pPr marL="1295400" lvl="2" indent="-381000">
              <a:lnSpc>
                <a:spcPct val="80000"/>
              </a:lnSpc>
            </a:pPr>
            <a:r>
              <a:rPr lang="en-US" sz="2000" dirty="0" smtClean="0">
                <a:solidFill>
                  <a:schemeClr val="tx2"/>
                </a:solidFill>
                <a:hlinkClick r:id="rId3"/>
              </a:rPr>
              <a:t>Museums and Historic Sites</a:t>
            </a:r>
            <a:r>
              <a:rPr lang="en-US" sz="2000" dirty="0" smtClean="0">
                <a:solidFill>
                  <a:schemeClr val="tx2"/>
                </a:solidFill>
              </a:rPr>
              <a:t> </a:t>
            </a:r>
          </a:p>
          <a:p>
            <a:pPr marL="1295400" lvl="2" indent="-381000">
              <a:lnSpc>
                <a:spcPct val="80000"/>
              </a:lnSpc>
            </a:pPr>
            <a:r>
              <a:rPr lang="en-US" sz="2000" dirty="0" smtClean="0">
                <a:solidFill>
                  <a:schemeClr val="tx2"/>
                </a:solidFill>
                <a:hlinkClick r:id="rId4"/>
              </a:rPr>
              <a:t>National Libraries, Archives and Directories</a:t>
            </a:r>
            <a:endParaRPr lang="en-US" sz="2000" dirty="0" smtClean="0">
              <a:solidFill>
                <a:schemeClr val="tx2"/>
              </a:solidFill>
            </a:endParaRPr>
          </a:p>
          <a:p>
            <a:pPr marL="914400" lvl="1" indent="-457200">
              <a:lnSpc>
                <a:spcPct val="80000"/>
              </a:lnSpc>
              <a:buFontTx/>
              <a:buNone/>
            </a:pPr>
            <a:r>
              <a:rPr lang="en-US" sz="2000" dirty="0" smtClean="0">
                <a:solidFill>
                  <a:schemeClr val="tx2"/>
                </a:solidFill>
              </a:rPr>
              <a:t> </a:t>
            </a:r>
          </a:p>
          <a:p>
            <a:pPr marL="914400" lvl="1" indent="-457200">
              <a:lnSpc>
                <a:spcPct val="80000"/>
              </a:lnSpc>
              <a:buFontTx/>
              <a:buNone/>
            </a:pPr>
            <a:r>
              <a:rPr lang="en-US" sz="2000" dirty="0" smtClean="0">
                <a:solidFill>
                  <a:schemeClr val="tx2"/>
                </a:solidFill>
              </a:rPr>
              <a:t> Primary Sources on the Web</a:t>
            </a:r>
          </a:p>
          <a:p>
            <a:pPr marL="1295400" lvl="2" indent="-381000">
              <a:lnSpc>
                <a:spcPct val="80000"/>
              </a:lnSpc>
            </a:pPr>
            <a:r>
              <a:rPr lang="en-US" sz="2000" dirty="0" smtClean="0">
                <a:solidFill>
                  <a:schemeClr val="tx2"/>
                </a:solidFill>
                <a:hlinkClick r:id="rId5"/>
              </a:rPr>
              <a:t>US History Primary Sources and Major Web Sites</a:t>
            </a:r>
            <a:r>
              <a:rPr lang="en-US" sz="2000" dirty="0" smtClean="0">
                <a:solidFill>
                  <a:schemeClr val="tx2"/>
                </a:solidFill>
              </a:rPr>
              <a:t> </a:t>
            </a:r>
          </a:p>
          <a:p>
            <a:pPr marL="1295400" lvl="2" indent="-381000">
              <a:lnSpc>
                <a:spcPct val="80000"/>
              </a:lnSpc>
            </a:pPr>
            <a:r>
              <a:rPr lang="en-US" sz="2000" dirty="0" smtClean="0">
                <a:solidFill>
                  <a:schemeClr val="tx2"/>
                </a:solidFill>
                <a:hlinkClick r:id="rId6"/>
              </a:rPr>
              <a:t>World History Primary Sources and Major Web Sites</a:t>
            </a:r>
            <a:r>
              <a:rPr lang="en-US" sz="2000" dirty="0" smtClean="0">
                <a:solidFill>
                  <a:schemeClr val="tx2"/>
                </a:solidFill>
              </a:rPr>
              <a:t> </a:t>
            </a:r>
          </a:p>
          <a:p>
            <a:pPr marL="1295400" lvl="2" indent="-381000">
              <a:lnSpc>
                <a:spcPct val="80000"/>
              </a:lnSpc>
            </a:pPr>
            <a:r>
              <a:rPr lang="en-US" sz="2000" dirty="0" smtClean="0">
                <a:solidFill>
                  <a:schemeClr val="tx2"/>
                </a:solidFill>
                <a:hlinkClick r:id="rId7"/>
              </a:rPr>
              <a:t>Photos, Maps and Other Images</a:t>
            </a:r>
            <a:r>
              <a:rPr lang="en-US" sz="2000" dirty="0" smtClean="0">
                <a:solidFill>
                  <a:schemeClr val="tx2"/>
                </a:solidFill>
              </a:rPr>
              <a:t> </a:t>
            </a:r>
          </a:p>
          <a:p>
            <a:pPr marL="1295400" lvl="2" indent="-381000">
              <a:lnSpc>
                <a:spcPct val="80000"/>
              </a:lnSpc>
            </a:pPr>
            <a:r>
              <a:rPr lang="en-US" sz="2000" dirty="0" smtClean="0">
                <a:solidFill>
                  <a:schemeClr val="tx2"/>
                </a:solidFill>
                <a:hlinkClick r:id="rId8"/>
              </a:rPr>
              <a:t>Music</a:t>
            </a:r>
            <a:endParaRPr lang="en-US" sz="2000" dirty="0">
              <a:solidFill>
                <a:schemeClr val="tx2"/>
              </a:solidFill>
            </a:endParaRPr>
          </a:p>
        </p:txBody>
      </p:sp>
      <p:pic>
        <p:nvPicPr>
          <p:cNvPr id="7" name="Picture 5" descr="MC90043438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3450" y="4648200"/>
            <a:ext cx="1809750" cy="183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01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04800" y="228600"/>
            <a:ext cx="8534400" cy="8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a:p>
            <a:endParaRPr lang="en-US" dirty="0"/>
          </a:p>
          <a:p>
            <a:endParaRPr lang="en-US" dirty="0"/>
          </a:p>
          <a:p>
            <a:endParaRPr lang="en-US" dirty="0"/>
          </a:p>
          <a:p>
            <a:r>
              <a:rPr lang="en-US" dirty="0" smtClean="0">
                <a:solidFill>
                  <a:schemeClr val="tx2"/>
                </a:solidFill>
                <a:hlinkClick r:id="rId2"/>
              </a:rPr>
              <a:t>www.history.com</a:t>
            </a:r>
            <a:r>
              <a:rPr lang="en-US" dirty="0" smtClean="0">
                <a:solidFill>
                  <a:schemeClr val="tx2"/>
                </a:solidFill>
              </a:rPr>
              <a:t>   </a:t>
            </a:r>
            <a:r>
              <a:rPr lang="en-US" dirty="0">
                <a:solidFill>
                  <a:schemeClr val="tx2"/>
                </a:solidFill>
              </a:rPr>
              <a:t>video clips, speeches, debates</a:t>
            </a:r>
          </a:p>
          <a:p>
            <a:endParaRPr lang="en-US" dirty="0">
              <a:solidFill>
                <a:schemeClr val="tx2"/>
              </a:solidFill>
            </a:endParaRPr>
          </a:p>
          <a:p>
            <a:r>
              <a:rPr lang="en-US" dirty="0">
                <a:solidFill>
                  <a:schemeClr val="tx2"/>
                </a:solidFill>
                <a:hlinkClick r:id="rId3"/>
              </a:rPr>
              <a:t>www.wdl.org</a:t>
            </a:r>
            <a:r>
              <a:rPr lang="en-US" dirty="0">
                <a:solidFill>
                  <a:schemeClr val="tx2"/>
                </a:solidFill>
              </a:rPr>
              <a:t>   offers primary source materials from countries from around </a:t>
            </a:r>
            <a:r>
              <a:rPr lang="en-US" dirty="0" smtClean="0">
                <a:solidFill>
                  <a:schemeClr val="tx2"/>
                </a:solidFill>
              </a:rPr>
              <a:t>			the world</a:t>
            </a:r>
            <a:endParaRPr lang="en-US" dirty="0">
              <a:solidFill>
                <a:schemeClr val="tx2"/>
              </a:solidFill>
            </a:endParaRPr>
          </a:p>
          <a:p>
            <a:endParaRPr lang="en-US" dirty="0">
              <a:solidFill>
                <a:schemeClr val="tx2"/>
              </a:solidFill>
            </a:endParaRPr>
          </a:p>
          <a:p>
            <a:r>
              <a:rPr lang="en-US" dirty="0">
                <a:solidFill>
                  <a:schemeClr val="tx2"/>
                </a:solidFill>
                <a:hlinkClick r:id="rId4"/>
              </a:rPr>
              <a:t>www.si.edu</a:t>
            </a:r>
            <a:r>
              <a:rPr lang="en-US" dirty="0">
                <a:solidFill>
                  <a:schemeClr val="tx2"/>
                </a:solidFill>
              </a:rPr>
              <a:t>   The Smithsonian Institution web site</a:t>
            </a:r>
          </a:p>
          <a:p>
            <a:endParaRPr lang="en-US" dirty="0">
              <a:solidFill>
                <a:schemeClr val="tx2"/>
              </a:solidFill>
            </a:endParaRPr>
          </a:p>
          <a:p>
            <a:r>
              <a:rPr lang="en-US" dirty="0">
                <a:solidFill>
                  <a:schemeClr val="tx2"/>
                </a:solidFill>
                <a:hlinkClick r:id="rId5"/>
              </a:rPr>
              <a:t>http://www.nhd.org/Texaspage.htm</a:t>
            </a:r>
            <a:r>
              <a:rPr lang="en-US" dirty="0">
                <a:solidFill>
                  <a:schemeClr val="tx2"/>
                </a:solidFill>
              </a:rPr>
              <a:t>  for state websites</a:t>
            </a:r>
          </a:p>
          <a:p>
            <a:endParaRPr lang="en-US" dirty="0">
              <a:solidFill>
                <a:schemeClr val="tx2"/>
              </a:solidFill>
            </a:endParaRPr>
          </a:p>
          <a:p>
            <a:r>
              <a:rPr lang="en-US" dirty="0">
                <a:solidFill>
                  <a:schemeClr val="tx2"/>
                </a:solidFill>
                <a:hlinkClick r:id="rId6"/>
              </a:rPr>
              <a:t>http://www.nationalhistoryday.org/educatorresources.htm</a:t>
            </a:r>
            <a:endParaRPr lang="en-US" dirty="0">
              <a:solidFill>
                <a:schemeClr val="tx2"/>
              </a:solidFill>
            </a:endParaRPr>
          </a:p>
          <a:p>
            <a:endParaRPr lang="en-US" dirty="0">
              <a:solidFill>
                <a:schemeClr val="tx2"/>
              </a:solidFill>
            </a:endParaRPr>
          </a:p>
          <a:p>
            <a:r>
              <a:rPr lang="en-US" dirty="0">
                <a:solidFill>
                  <a:schemeClr val="tx2"/>
                </a:solidFill>
                <a:hlinkClick r:id="rId7"/>
              </a:rPr>
              <a:t>http://www.ourdocuments.gov/index.php?flash=true&amp;</a:t>
            </a:r>
            <a:r>
              <a:rPr lang="en-US" dirty="0">
                <a:solidFill>
                  <a:schemeClr val="tx2"/>
                </a:solidFill>
              </a:rPr>
              <a:t>   Primary sources   </a:t>
            </a:r>
          </a:p>
          <a:p>
            <a:r>
              <a:rPr lang="en-US" dirty="0">
                <a:solidFill>
                  <a:schemeClr val="tx2"/>
                </a:solidFill>
              </a:rPr>
              <a:t>                              100 milestone docs</a:t>
            </a:r>
          </a:p>
          <a:p>
            <a:endParaRPr lang="en-US" dirty="0">
              <a:solidFill>
                <a:schemeClr val="tx2"/>
              </a:solidFill>
            </a:endParaRPr>
          </a:p>
          <a:p>
            <a:r>
              <a:rPr lang="en-US" dirty="0">
                <a:solidFill>
                  <a:schemeClr val="tx2"/>
                </a:solidFill>
                <a:hlinkClick r:id="rId8"/>
              </a:rPr>
              <a:t>http://www.pbs.org/history/history_united.html</a:t>
            </a:r>
            <a:endParaRPr lang="en-US" dirty="0">
              <a:solidFill>
                <a:schemeClr val="tx2"/>
              </a:solidFill>
            </a:endParaRPr>
          </a:p>
          <a:p>
            <a:endParaRPr lang="en-US" dirty="0">
              <a:solidFill>
                <a:schemeClr val="tx2"/>
              </a:solidFill>
            </a:endParaRPr>
          </a:p>
          <a:p>
            <a:pPr eaLnBrk="0" hangingPunct="0"/>
            <a:r>
              <a:rPr lang="en-US" dirty="0">
                <a:solidFill>
                  <a:schemeClr val="tx2"/>
                </a:solidFill>
                <a:hlinkClick r:id="rId9"/>
              </a:rPr>
              <a:t>http://www.womeninworldhistory.com</a:t>
            </a:r>
            <a:r>
              <a:rPr lang="en-US" dirty="0" smtClean="0">
                <a:solidFill>
                  <a:schemeClr val="tx2"/>
                </a:solidFill>
                <a:hlinkClick r:id="rId9"/>
              </a:rPr>
              <a:t>/</a:t>
            </a:r>
            <a:endParaRPr lang="en-US" dirty="0" smtClean="0">
              <a:solidFill>
                <a:schemeClr val="tx2"/>
              </a:solidFill>
            </a:endParaRPr>
          </a:p>
          <a:p>
            <a:pPr eaLnBrk="0" hangingPunct="0"/>
            <a:endParaRPr lang="en-US" dirty="0">
              <a:solidFill>
                <a:schemeClr val="tx2"/>
              </a:solidFill>
            </a:endParaRPr>
          </a:p>
          <a:p>
            <a:pPr eaLnBrk="0" hangingPunct="0"/>
            <a:r>
              <a:rPr lang="en-US" dirty="0" smtClean="0">
                <a:hlinkClick r:id="rId10"/>
              </a:rPr>
              <a:t>http://www.loc.gov</a:t>
            </a:r>
            <a:r>
              <a:rPr lang="en-US" dirty="0" smtClean="0"/>
              <a:t>  </a:t>
            </a:r>
            <a:r>
              <a:rPr lang="en-US" dirty="0">
                <a:solidFill>
                  <a:schemeClr val="tx2"/>
                </a:solidFill>
              </a:rPr>
              <a:t>L</a:t>
            </a:r>
            <a:r>
              <a:rPr lang="en-US" dirty="0" smtClean="0">
                <a:solidFill>
                  <a:schemeClr val="tx2"/>
                </a:solidFill>
              </a:rPr>
              <a:t>ibrary of Congress</a:t>
            </a:r>
            <a:endParaRPr lang="en-US" dirty="0" smtClean="0"/>
          </a:p>
          <a:p>
            <a:pPr eaLnBrk="0" hangingPunct="0"/>
            <a:endParaRPr lang="en-US" dirty="0">
              <a:solidFill>
                <a:schemeClr val="tx2"/>
              </a:solidFill>
            </a:endParaRPr>
          </a:p>
          <a:p>
            <a:endParaRPr lang="en-US" dirty="0"/>
          </a:p>
          <a:p>
            <a:endParaRPr lang="en-US" dirty="0"/>
          </a:p>
          <a:p>
            <a:endParaRPr lang="en-US" dirty="0">
              <a:solidFill>
                <a:srgbClr val="003399"/>
              </a:solidFill>
            </a:endParaRPr>
          </a:p>
          <a:p>
            <a:endParaRPr lang="en-US" dirty="0"/>
          </a:p>
          <a:p>
            <a:endParaRPr lang="en-US" dirty="0"/>
          </a:p>
          <a:p>
            <a:endParaRPr lang="en-US" dirty="0"/>
          </a:p>
          <a:p>
            <a:endParaRPr lang="en-US" dirty="0"/>
          </a:p>
          <a:p>
            <a:endParaRPr lang="en-US" dirty="0"/>
          </a:p>
        </p:txBody>
      </p:sp>
      <p:sp>
        <p:nvSpPr>
          <p:cNvPr id="3" name="Rectangle 5"/>
          <p:cNvSpPr>
            <a:spLocks noChangeArrowheads="1"/>
          </p:cNvSpPr>
          <p:nvPr/>
        </p:nvSpPr>
        <p:spPr bwMode="auto">
          <a:xfrm>
            <a:off x="457200" y="3810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dirty="0">
                <a:solidFill>
                  <a:schemeClr val="tx2"/>
                </a:solidFill>
              </a:rPr>
              <a:t>More Resources</a:t>
            </a:r>
          </a:p>
        </p:txBody>
      </p:sp>
    </p:spTree>
    <p:extLst>
      <p:ext uri="{BB962C8B-B14F-4D97-AF65-F5344CB8AC3E}">
        <p14:creationId xmlns:p14="http://schemas.microsoft.com/office/powerpoint/2010/main" val="1581307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Annotated Bibliographies</a:t>
            </a:r>
            <a:endParaRPr lang="en-US" dirty="0">
              <a:effectLst>
                <a:outerShdw blurRad="38100" dist="38100" dir="2700000" algn="tl">
                  <a:srgbClr val="000000">
                    <a:alpha val="43137"/>
                  </a:srgbClr>
                </a:outerShdw>
              </a:effectLst>
            </a:endParaRPr>
          </a:p>
        </p:txBody>
      </p:sp>
      <p:sp>
        <p:nvSpPr>
          <p:cNvPr id="4" name="Rectangle 3"/>
          <p:cNvSpPr>
            <a:spLocks noGrp="1" noChangeArrowheads="1"/>
          </p:cNvSpPr>
          <p:nvPr>
            <p:ph type="body" idx="1"/>
          </p:nvPr>
        </p:nvSpPr>
        <p:spPr/>
        <p:txBody>
          <a:bodyPr>
            <a:noAutofit/>
          </a:bodyPr>
          <a:lstStyle/>
          <a:p>
            <a:pPr algn="ctr"/>
            <a:r>
              <a:rPr lang="en-US" sz="2400" b="1" dirty="0">
                <a:solidFill>
                  <a:schemeClr val="bg1"/>
                </a:solidFill>
                <a:effectLst>
                  <a:outerShdw blurRad="38100" dist="38100" dir="2700000" algn="tl">
                    <a:srgbClr val="000000">
                      <a:alpha val="43137"/>
                    </a:srgbClr>
                  </a:outerShdw>
                </a:effectLst>
              </a:rPr>
              <a:t>What are they?</a:t>
            </a:r>
          </a:p>
        </p:txBody>
      </p:sp>
    </p:spTree>
    <p:extLst>
      <p:ext uri="{BB962C8B-B14F-4D97-AF65-F5344CB8AC3E}">
        <p14:creationId xmlns:p14="http://schemas.microsoft.com/office/powerpoint/2010/main" val="4191367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5346" y="609600"/>
            <a:ext cx="6019800" cy="3170099"/>
          </a:xfrm>
          <a:prstGeom prst="rect">
            <a:avLst/>
          </a:prstGeom>
          <a:noFill/>
        </p:spPr>
        <p:txBody>
          <a:bodyPr wrap="square" rtlCol="0">
            <a:spAutoFit/>
          </a:bodyPr>
          <a:lstStyle/>
          <a:p>
            <a:pPr algn="ctr"/>
            <a:r>
              <a:rPr lang="en-US" sz="3200" b="1" dirty="0" smtClean="0">
                <a:solidFill>
                  <a:srgbClr val="FFFFCC"/>
                </a:solidFill>
                <a:latin typeface="+mj-lt"/>
              </a:rPr>
              <a:t>Qualities of a Leader</a:t>
            </a:r>
          </a:p>
          <a:p>
            <a:pPr algn="ctr"/>
            <a:endParaRPr lang="en-US" sz="3200" dirty="0">
              <a:solidFill>
                <a:srgbClr val="FFFFD5"/>
              </a:solidFill>
            </a:endParaRPr>
          </a:p>
          <a:p>
            <a:pPr marL="1371600" lvl="2" indent="-457200">
              <a:buFont typeface="Arial" panose="020B0604020202020204" pitchFamily="34" charset="0"/>
              <a:buChar char="•"/>
            </a:pPr>
            <a:r>
              <a:rPr lang="en-US" sz="2600" dirty="0" smtClean="0">
                <a:solidFill>
                  <a:srgbClr val="FFFFD5"/>
                </a:solidFill>
              </a:rPr>
              <a:t>Passionate</a:t>
            </a:r>
          </a:p>
          <a:p>
            <a:pPr marL="1371600" lvl="2" indent="-457200">
              <a:buFont typeface="Arial" panose="020B0604020202020204" pitchFamily="34" charset="0"/>
              <a:buChar char="•"/>
            </a:pPr>
            <a:r>
              <a:rPr lang="en-US" sz="2600" dirty="0" smtClean="0">
                <a:solidFill>
                  <a:srgbClr val="FFFFD5"/>
                </a:solidFill>
              </a:rPr>
              <a:t>Embrace change</a:t>
            </a:r>
          </a:p>
          <a:p>
            <a:pPr marL="1371600" lvl="2" indent="-457200">
              <a:buFont typeface="Arial" panose="020B0604020202020204" pitchFamily="34" charset="0"/>
              <a:buChar char="•"/>
            </a:pPr>
            <a:r>
              <a:rPr lang="en-US" sz="2600" dirty="0" smtClean="0">
                <a:solidFill>
                  <a:srgbClr val="FFFFD5"/>
                </a:solidFill>
              </a:rPr>
              <a:t>Inquisitive</a:t>
            </a:r>
          </a:p>
          <a:p>
            <a:pPr marL="1371600" lvl="2" indent="-457200">
              <a:buFont typeface="Arial" panose="020B0604020202020204" pitchFamily="34" charset="0"/>
              <a:buChar char="•"/>
            </a:pPr>
            <a:r>
              <a:rPr lang="en-US" sz="2600" dirty="0" smtClean="0">
                <a:solidFill>
                  <a:srgbClr val="FFFFD5"/>
                </a:solidFill>
              </a:rPr>
              <a:t>Problem solvers</a:t>
            </a:r>
          </a:p>
          <a:p>
            <a:endParaRPr lang="en-US" sz="3200" dirty="0">
              <a:solidFill>
                <a:srgbClr val="FFFFD5"/>
              </a:solidFill>
            </a:endParaRPr>
          </a:p>
        </p:txBody>
      </p:sp>
    </p:spTree>
    <p:extLst>
      <p:ext uri="{BB962C8B-B14F-4D97-AF65-F5344CB8AC3E}">
        <p14:creationId xmlns:p14="http://schemas.microsoft.com/office/powerpoint/2010/main" val="1373519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algn="ctr"/>
            <a:r>
              <a:rPr lang="en-US" sz="3200" dirty="0">
                <a:solidFill>
                  <a:srgbClr val="FFFFCC"/>
                </a:solidFill>
              </a:rPr>
              <a:t>Annotated Bibliographies</a:t>
            </a:r>
          </a:p>
        </p:txBody>
      </p:sp>
      <p:sp>
        <p:nvSpPr>
          <p:cNvPr id="7" name="Rectangle 4"/>
          <p:cNvSpPr txBox="1">
            <a:spLocks noChangeArrowheads="1"/>
          </p:cNvSpPr>
          <p:nvPr/>
        </p:nvSpPr>
        <p:spPr>
          <a:xfrm>
            <a:off x="609600" y="1524000"/>
            <a:ext cx="8229600" cy="4525963"/>
          </a:xfrm>
          <a:prstGeom prst="rect">
            <a:avLst/>
          </a:prstGeom>
          <a:noFill/>
          <a:ln/>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80000"/>
              </a:lnSpc>
              <a:buFontTx/>
              <a:buNone/>
            </a:pPr>
            <a:r>
              <a:rPr lang="en-US" sz="2000" b="1" dirty="0" smtClean="0"/>
              <a:t>Annotated</a:t>
            </a:r>
            <a:r>
              <a:rPr lang="en-US" sz="1600" b="1" dirty="0" smtClean="0"/>
              <a:t> </a:t>
            </a:r>
            <a:r>
              <a:rPr lang="en-US" sz="1800" b="1" dirty="0" smtClean="0"/>
              <a:t>bibliography: </a:t>
            </a:r>
            <a:r>
              <a:rPr lang="en-US" sz="1800" dirty="0" smtClean="0"/>
              <a:t>The annotations for each source must explain how the source was used and how it helped the student understand the topic. The student should also use the annotation to explain why the source was categorized as primary or secondary. Historians do sometimes disagree and there's not always one right answer, so students should use the annotation to explain why they classified their sources as they did. Students should list only those sources used to develop their entry. An annotation normally should be about 1-3 sentences.</a:t>
            </a:r>
          </a:p>
          <a:p>
            <a:pPr>
              <a:lnSpc>
                <a:spcPct val="80000"/>
              </a:lnSpc>
              <a:buFontTx/>
              <a:buNone/>
            </a:pPr>
            <a:endParaRPr lang="en-US" sz="1800" dirty="0" smtClean="0"/>
          </a:p>
          <a:p>
            <a:pPr>
              <a:lnSpc>
                <a:spcPct val="80000"/>
              </a:lnSpc>
              <a:buFontTx/>
              <a:buNone/>
            </a:pPr>
            <a:r>
              <a:rPr lang="en-US" sz="1800" b="1" dirty="0" smtClean="0"/>
              <a:t>Source</a:t>
            </a:r>
            <a:r>
              <a:rPr lang="en-US" sz="1800" dirty="0" smtClean="0"/>
              <a:t> (example)</a:t>
            </a:r>
            <a:br>
              <a:rPr lang="en-US" sz="1800" dirty="0" smtClean="0"/>
            </a:br>
            <a:r>
              <a:rPr lang="en-US" sz="1800" dirty="0" smtClean="0"/>
              <a:t>Bates, Daisy. </a:t>
            </a:r>
            <a:r>
              <a:rPr lang="en-US" sz="1800" i="1" dirty="0" smtClean="0"/>
              <a:t>The Long Shadow of Little Rock</a:t>
            </a:r>
            <a:r>
              <a:rPr lang="en-US" sz="1800" dirty="0" smtClean="0"/>
              <a:t>. 1st ed. New York: David McKay Co. Inc., 1962.</a:t>
            </a:r>
          </a:p>
          <a:p>
            <a:pPr>
              <a:lnSpc>
                <a:spcPct val="80000"/>
              </a:lnSpc>
              <a:buFontTx/>
              <a:buNone/>
            </a:pPr>
            <a:endParaRPr lang="en-US" sz="1800" i="1" dirty="0" smtClean="0"/>
          </a:p>
          <a:p>
            <a:pPr>
              <a:lnSpc>
                <a:spcPct val="80000"/>
              </a:lnSpc>
              <a:buFontTx/>
              <a:buNone/>
            </a:pPr>
            <a:r>
              <a:rPr lang="en-US" sz="1800" b="1" dirty="0" smtClean="0"/>
              <a:t>Annotation</a:t>
            </a:r>
            <a:r>
              <a:rPr lang="en-US" sz="1800" dirty="0" smtClean="0"/>
              <a:t> (example)</a:t>
            </a:r>
            <a:br>
              <a:rPr lang="en-US" sz="1800" dirty="0" smtClean="0"/>
            </a:br>
            <a:r>
              <a:rPr lang="en-US" sz="1800" dirty="0" smtClean="0"/>
              <a:t>Daisy Bates was the president of the Arkansas NAACP and the one who met and listened to the students each day. This first-hand account was very important to my paper because it made me more aware of the feelings of the people involved.</a:t>
            </a:r>
          </a:p>
          <a:p>
            <a:pPr>
              <a:lnSpc>
                <a:spcPct val="80000"/>
              </a:lnSpc>
              <a:buFontTx/>
              <a:buNone/>
            </a:pPr>
            <a:endParaRPr lang="en-US" sz="1800" dirty="0" smtClean="0"/>
          </a:p>
          <a:p>
            <a:pPr>
              <a:lnSpc>
                <a:spcPct val="80000"/>
              </a:lnSpc>
              <a:buFontTx/>
              <a:buNone/>
            </a:pPr>
            <a:endParaRPr lang="en-US" sz="1800" dirty="0" smtClean="0"/>
          </a:p>
          <a:p>
            <a:pPr>
              <a:lnSpc>
                <a:spcPct val="80000"/>
              </a:lnSpc>
              <a:buFontTx/>
              <a:buNone/>
            </a:pPr>
            <a:r>
              <a:rPr lang="en-US" sz="1600" dirty="0" smtClean="0">
                <a:hlinkClick r:id="rId2"/>
              </a:rPr>
              <a:t>http://www.nhd.org/EightSteps.htm</a:t>
            </a:r>
            <a:endParaRPr lang="en-US" sz="1600" dirty="0" smtClean="0"/>
          </a:p>
          <a:p>
            <a:pPr>
              <a:lnSpc>
                <a:spcPct val="80000"/>
              </a:lnSpc>
              <a:buFontTx/>
              <a:buNone/>
            </a:pPr>
            <a:endParaRPr lang="en-US" sz="1600" dirty="0">
              <a:solidFill>
                <a:srgbClr val="003399"/>
              </a:solidFill>
            </a:endParaRPr>
          </a:p>
        </p:txBody>
      </p:sp>
      <p:pic>
        <p:nvPicPr>
          <p:cNvPr id="8" name="Picture 3" descr="MCj04344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827" y="5257800"/>
            <a:ext cx="101565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66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auto">
          <a:xfrm>
            <a:off x="3045833" y="518755"/>
            <a:ext cx="2639441"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b="1" dirty="0" smtClean="0">
                <a:solidFill>
                  <a:srgbClr val="FFFFD5"/>
                </a:solidFill>
              </a:rPr>
              <a:t>Works </a:t>
            </a:r>
            <a:r>
              <a:rPr lang="en-US" sz="3200" b="1" dirty="0">
                <a:solidFill>
                  <a:srgbClr val="FFFFD5"/>
                </a:solidFill>
              </a:rPr>
              <a:t>Cited</a:t>
            </a:r>
          </a:p>
          <a:p>
            <a:pPr algn="ctr"/>
            <a:endParaRPr lang="en-US" b="1" dirty="0">
              <a:solidFill>
                <a:schemeClr val="tx1"/>
              </a:solidFill>
            </a:endParaRPr>
          </a:p>
          <a:p>
            <a:pPr algn="ctr"/>
            <a:endParaRPr lang="en-US" dirty="0">
              <a:solidFill>
                <a:schemeClr val="tx1"/>
              </a:solidFill>
            </a:endParaRPr>
          </a:p>
        </p:txBody>
      </p:sp>
      <p:sp>
        <p:nvSpPr>
          <p:cNvPr id="6" name="Rectangle 7"/>
          <p:cNvSpPr>
            <a:spLocks noChangeArrowheads="1"/>
          </p:cNvSpPr>
          <p:nvPr/>
        </p:nvSpPr>
        <p:spPr bwMode="auto">
          <a:xfrm>
            <a:off x="457200" y="1676400"/>
            <a:ext cx="81534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solidFill>
                <a:schemeClr val="tx2"/>
              </a:solidFill>
            </a:endParaRPr>
          </a:p>
          <a:p>
            <a:r>
              <a:rPr lang="en-US" sz="1200" i="1" dirty="0">
                <a:solidFill>
                  <a:schemeClr val="tx2"/>
                </a:solidFill>
              </a:rPr>
              <a:t>A Guide to Historical Research Through the National History Day </a:t>
            </a:r>
            <a:r>
              <a:rPr lang="en-US" sz="1200" i="1" dirty="0" smtClean="0">
                <a:solidFill>
                  <a:schemeClr val="tx2"/>
                </a:solidFill>
              </a:rPr>
              <a:t>Program</a:t>
            </a:r>
            <a:r>
              <a:rPr lang="en-US" sz="1200" dirty="0" smtClean="0">
                <a:solidFill>
                  <a:schemeClr val="tx2"/>
                </a:solidFill>
              </a:rPr>
              <a:t>.  Santa </a:t>
            </a:r>
            <a:r>
              <a:rPr lang="en-US" sz="1200" dirty="0">
                <a:solidFill>
                  <a:schemeClr val="tx2"/>
                </a:solidFill>
              </a:rPr>
              <a:t>Barbara, CA: ABC-CLIO, 2006. </a:t>
            </a:r>
            <a:r>
              <a:rPr lang="en-US" sz="1200" dirty="0" smtClean="0">
                <a:solidFill>
                  <a:schemeClr val="tx2"/>
                </a:solidFill>
              </a:rPr>
              <a:t> 	Print</a:t>
            </a:r>
            <a:r>
              <a:rPr lang="en-US" sz="1200" dirty="0">
                <a:solidFill>
                  <a:schemeClr val="tx2"/>
                </a:solidFill>
              </a:rPr>
              <a:t>. </a:t>
            </a:r>
          </a:p>
          <a:p>
            <a:endParaRPr lang="en-US" sz="1200" dirty="0">
              <a:solidFill>
                <a:schemeClr val="tx2"/>
              </a:solidFill>
            </a:endParaRPr>
          </a:p>
          <a:p>
            <a:r>
              <a:rPr lang="en-US" sz="1200" dirty="0">
                <a:solidFill>
                  <a:schemeClr val="tx2"/>
                </a:solidFill>
              </a:rPr>
              <a:t>"A Student’s Guide to National History Day: Almost Everything You Need to </a:t>
            </a:r>
            <a:r>
              <a:rPr lang="en-US" sz="1200" dirty="0" smtClean="0">
                <a:solidFill>
                  <a:schemeClr val="tx2"/>
                </a:solidFill>
              </a:rPr>
              <a:t>Know </a:t>
            </a:r>
            <a:r>
              <a:rPr lang="en-US" sz="1200" dirty="0">
                <a:solidFill>
                  <a:schemeClr val="tx2"/>
                </a:solidFill>
              </a:rPr>
              <a:t>to Get Started on Your History Day </a:t>
            </a:r>
            <a:endParaRPr lang="en-US" sz="1200" dirty="0" smtClean="0">
              <a:solidFill>
                <a:schemeClr val="tx2"/>
              </a:solidFill>
            </a:endParaRPr>
          </a:p>
          <a:p>
            <a:r>
              <a:rPr lang="en-US" sz="1200" dirty="0">
                <a:solidFill>
                  <a:schemeClr val="tx2"/>
                </a:solidFill>
              </a:rPr>
              <a:t>	</a:t>
            </a:r>
            <a:r>
              <a:rPr lang="en-US" sz="1200" dirty="0" smtClean="0">
                <a:solidFill>
                  <a:schemeClr val="tx2"/>
                </a:solidFill>
              </a:rPr>
              <a:t>Adventure</a:t>
            </a:r>
            <a:r>
              <a:rPr lang="en-US" sz="1200" dirty="0">
                <a:solidFill>
                  <a:schemeClr val="tx2"/>
                </a:solidFill>
              </a:rPr>
              <a:t>." </a:t>
            </a:r>
            <a:r>
              <a:rPr lang="en-US" sz="1200" i="1" dirty="0">
                <a:solidFill>
                  <a:schemeClr val="tx2"/>
                </a:solidFill>
              </a:rPr>
              <a:t>National </a:t>
            </a:r>
            <a:r>
              <a:rPr lang="en-US" sz="1200" i="1" dirty="0" smtClean="0">
                <a:solidFill>
                  <a:schemeClr val="tx2"/>
                </a:solidFill>
              </a:rPr>
              <a:t>History </a:t>
            </a:r>
            <a:r>
              <a:rPr lang="en-US" sz="1200" i="1" dirty="0">
                <a:solidFill>
                  <a:schemeClr val="tx2"/>
                </a:solidFill>
              </a:rPr>
              <a:t>Day</a:t>
            </a:r>
            <a:r>
              <a:rPr lang="en-US" sz="1200" dirty="0">
                <a:solidFill>
                  <a:schemeClr val="tx2"/>
                </a:solidFill>
              </a:rPr>
              <a:t>. Cecil Hall University of Maryland , 2010. Web. 7 Oct. </a:t>
            </a:r>
            <a:r>
              <a:rPr lang="en-US" sz="1200" dirty="0" smtClean="0">
                <a:solidFill>
                  <a:schemeClr val="tx2"/>
                </a:solidFill>
              </a:rPr>
              <a:t>2010</a:t>
            </a:r>
            <a:r>
              <a:rPr lang="en-US" sz="1200" dirty="0">
                <a:solidFill>
                  <a:schemeClr val="tx2"/>
                </a:solidFill>
              </a:rPr>
              <a:t>. </a:t>
            </a:r>
          </a:p>
          <a:p>
            <a:endParaRPr lang="en-US" sz="1200" dirty="0">
              <a:solidFill>
                <a:schemeClr val="tx2"/>
              </a:solidFill>
            </a:endParaRPr>
          </a:p>
          <a:p>
            <a:r>
              <a:rPr lang="en-US" sz="1200" dirty="0">
                <a:solidFill>
                  <a:schemeClr val="tx2"/>
                </a:solidFill>
              </a:rPr>
              <a:t>"Building Historical Context and Conducting Research." </a:t>
            </a:r>
            <a:r>
              <a:rPr lang="en-US" sz="1200" i="1" dirty="0">
                <a:solidFill>
                  <a:schemeClr val="tx2"/>
                </a:solidFill>
              </a:rPr>
              <a:t>NHD National History </a:t>
            </a:r>
            <a:r>
              <a:rPr lang="en-US" sz="1200" i="1" dirty="0" smtClean="0">
                <a:solidFill>
                  <a:schemeClr val="tx2"/>
                </a:solidFill>
              </a:rPr>
              <a:t>Day</a:t>
            </a:r>
            <a:r>
              <a:rPr lang="en-US" sz="1200" dirty="0">
                <a:solidFill>
                  <a:schemeClr val="tx2"/>
                </a:solidFill>
              </a:rPr>
              <a:t>. Cecil Hall University of </a:t>
            </a:r>
            <a:endParaRPr lang="en-US" sz="1200" dirty="0" smtClean="0">
              <a:solidFill>
                <a:schemeClr val="tx2"/>
              </a:solidFill>
            </a:endParaRPr>
          </a:p>
          <a:p>
            <a:r>
              <a:rPr lang="en-US" sz="1200" dirty="0">
                <a:solidFill>
                  <a:schemeClr val="tx2"/>
                </a:solidFill>
              </a:rPr>
              <a:t>	</a:t>
            </a:r>
            <a:r>
              <a:rPr lang="en-US" sz="1200" dirty="0" smtClean="0">
                <a:solidFill>
                  <a:schemeClr val="tx2"/>
                </a:solidFill>
              </a:rPr>
              <a:t>Maryland </a:t>
            </a:r>
            <a:r>
              <a:rPr lang="en-US" sz="1200" dirty="0">
                <a:solidFill>
                  <a:schemeClr val="tx2"/>
                </a:solidFill>
              </a:rPr>
              <a:t>College, 27 Sept. 2009. Web. 	7 Oct. 2010. </a:t>
            </a:r>
          </a:p>
          <a:p>
            <a:endParaRPr lang="en-US" sz="1200" dirty="0">
              <a:solidFill>
                <a:schemeClr val="tx2"/>
              </a:solidFill>
            </a:endParaRPr>
          </a:p>
          <a:p>
            <a:r>
              <a:rPr lang="en-US" sz="1200" dirty="0" smtClean="0">
                <a:solidFill>
                  <a:schemeClr val="tx2"/>
                </a:solidFill>
              </a:rPr>
              <a:t>"</a:t>
            </a:r>
            <a:r>
              <a:rPr lang="en-US" sz="1200" dirty="0">
                <a:solidFill>
                  <a:schemeClr val="tx2"/>
                </a:solidFill>
              </a:rPr>
              <a:t>Eight Steps of Historical Research." </a:t>
            </a:r>
            <a:r>
              <a:rPr lang="en-US" sz="1200" i="1" dirty="0">
                <a:solidFill>
                  <a:schemeClr val="tx2"/>
                </a:solidFill>
              </a:rPr>
              <a:t>National History Day</a:t>
            </a:r>
            <a:r>
              <a:rPr lang="en-US" sz="1200" dirty="0">
                <a:solidFill>
                  <a:schemeClr val="tx2"/>
                </a:solidFill>
              </a:rPr>
              <a:t>. Cecil Hall </a:t>
            </a:r>
            <a:r>
              <a:rPr lang="en-US" sz="1200" dirty="0" smtClean="0">
                <a:solidFill>
                  <a:schemeClr val="tx2"/>
                </a:solidFill>
              </a:rPr>
              <a:t>University </a:t>
            </a:r>
            <a:r>
              <a:rPr lang="en-US" sz="1200" dirty="0">
                <a:solidFill>
                  <a:schemeClr val="tx2"/>
                </a:solidFill>
              </a:rPr>
              <a:t>of Maryland , 2010. Web. 7 Oct. 2010. </a:t>
            </a:r>
          </a:p>
          <a:p>
            <a:endParaRPr lang="en-US" dirty="0" smtClean="0">
              <a:solidFill>
                <a:srgbClr val="FFFFCC"/>
              </a:solidFill>
            </a:endParaRPr>
          </a:p>
          <a:p>
            <a:r>
              <a:rPr lang="en-US" sz="1200" dirty="0" smtClean="0">
                <a:solidFill>
                  <a:schemeClr val="accent2">
                    <a:lumMod val="20000"/>
                    <a:lumOff val="80000"/>
                  </a:schemeClr>
                </a:solidFill>
              </a:rPr>
              <a:t> </a:t>
            </a:r>
            <a:r>
              <a:rPr lang="en-US" sz="1200" i="1" dirty="0" smtClean="0">
                <a:solidFill>
                  <a:schemeClr val="tx2"/>
                </a:solidFill>
              </a:rPr>
              <a:t>Merriam-Webster </a:t>
            </a:r>
            <a:r>
              <a:rPr lang="en-US" sz="1200" i="1" dirty="0">
                <a:solidFill>
                  <a:schemeClr val="tx2"/>
                </a:solidFill>
              </a:rPr>
              <a:t>Dictionary</a:t>
            </a:r>
            <a:r>
              <a:rPr lang="en-US" sz="1200" dirty="0">
                <a:solidFill>
                  <a:schemeClr val="tx2"/>
                </a:solidFill>
              </a:rPr>
              <a:t>. Merriam-Webster, INC., 2013. Web. 25 Aug. 2013.</a:t>
            </a:r>
          </a:p>
          <a:p>
            <a:endParaRPr lang="en-US" dirty="0">
              <a:solidFill>
                <a:schemeClr val="accent2">
                  <a:lumMod val="20000"/>
                  <a:lumOff val="80000"/>
                </a:schemeClr>
              </a:solidFill>
            </a:endParaRPr>
          </a:p>
          <a:p>
            <a:endParaRPr lang="en-US" dirty="0">
              <a:solidFill>
                <a:schemeClr val="tx2"/>
              </a:solidFill>
            </a:endParaRPr>
          </a:p>
          <a:p>
            <a:endParaRPr lang="en-US" dirty="0">
              <a:solidFill>
                <a:schemeClr val="tx2"/>
              </a:solidFill>
            </a:endParaRPr>
          </a:p>
        </p:txBody>
      </p:sp>
      <p:pic>
        <p:nvPicPr>
          <p:cNvPr id="1027" name="Picture 3" descr="C:\Users\Larry &amp; Kathy Loper\AppData\Local\Microsoft\Windows\Temporary Internet Files\Content.IE5\SSITZOO5\MC9004338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6482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77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solidFill>
                  <a:srgbClr val="FFFFD5"/>
                </a:solidFill>
              </a:rPr>
              <a:t>Defining “Legacy”:</a:t>
            </a:r>
            <a:br>
              <a:rPr lang="en-US" dirty="0" smtClean="0">
                <a:solidFill>
                  <a:srgbClr val="FFFFD5"/>
                </a:solidFill>
              </a:rPr>
            </a:br>
            <a:r>
              <a:rPr lang="en-US" sz="2200" dirty="0">
                <a:solidFill>
                  <a:srgbClr val="FFFFCC"/>
                </a:solidFill>
              </a:rPr>
              <a:t>anything handed down from the past, as from an ancestor or </a:t>
            </a:r>
            <a:r>
              <a:rPr lang="en-US" sz="2200" dirty="0" smtClean="0">
                <a:solidFill>
                  <a:srgbClr val="FFFFCC"/>
                </a:solidFill>
              </a:rPr>
              <a:t>predecessor</a:t>
            </a:r>
            <a:endParaRPr lang="en-US" sz="2200" dirty="0">
              <a:solidFill>
                <a:srgbClr val="FFFFCC"/>
              </a:solidFill>
            </a:endParaRPr>
          </a:p>
        </p:txBody>
      </p:sp>
      <p:sp>
        <p:nvSpPr>
          <p:cNvPr id="6" name="Text Placeholder 4"/>
          <p:cNvSpPr>
            <a:spLocks noGrp="1"/>
          </p:cNvSpPr>
          <p:nvPr>
            <p:ph sz="half" idx="1"/>
          </p:nvPr>
        </p:nvSpPr>
        <p:spPr>
          <a:xfrm>
            <a:off x="990600" y="1676400"/>
            <a:ext cx="4038600" cy="4525963"/>
          </a:xfrm>
        </p:spPr>
        <p:txBody>
          <a:bodyPr>
            <a:normAutofit/>
          </a:bodyPr>
          <a:lstStyle/>
          <a:p>
            <a:r>
              <a:rPr lang="en-US" sz="2600" dirty="0" smtClean="0"/>
              <a:t>Social</a:t>
            </a:r>
          </a:p>
          <a:p>
            <a:r>
              <a:rPr lang="en-US" sz="2600" dirty="0" smtClean="0"/>
              <a:t>Natural</a:t>
            </a:r>
          </a:p>
          <a:p>
            <a:r>
              <a:rPr lang="en-US" sz="2600" dirty="0" smtClean="0"/>
              <a:t>Cultural</a:t>
            </a:r>
          </a:p>
          <a:p>
            <a:r>
              <a:rPr lang="en-US" sz="2600" dirty="0" smtClean="0"/>
              <a:t>Political</a:t>
            </a:r>
          </a:p>
          <a:p>
            <a:r>
              <a:rPr lang="en-US" sz="2600" dirty="0" smtClean="0"/>
              <a:t>Economic</a:t>
            </a:r>
          </a:p>
          <a:p>
            <a:r>
              <a:rPr lang="en-US" sz="2600" dirty="0" smtClean="0"/>
              <a:t>Environmental</a:t>
            </a:r>
            <a:endParaRPr lang="en-US" sz="2600" dirty="0"/>
          </a:p>
          <a:p>
            <a:r>
              <a:rPr lang="en-US" sz="2600" dirty="0" smtClean="0"/>
              <a:t>Historical</a:t>
            </a:r>
          </a:p>
          <a:p>
            <a:r>
              <a:rPr lang="en-US" sz="2600" dirty="0" smtClean="0"/>
              <a:t>Influences</a:t>
            </a:r>
            <a:endParaRPr lang="en-US" sz="2600" dirty="0"/>
          </a:p>
        </p:txBody>
      </p:sp>
      <p:sp>
        <p:nvSpPr>
          <p:cNvPr id="7" name="Content Placeholder 5"/>
          <p:cNvSpPr>
            <a:spLocks noGrp="1"/>
          </p:cNvSpPr>
          <p:nvPr>
            <p:ph sz="half" idx="2"/>
          </p:nvPr>
        </p:nvSpPr>
        <p:spPr>
          <a:xfrm>
            <a:off x="5133109" y="1600200"/>
            <a:ext cx="4038600" cy="4525963"/>
          </a:xfrm>
        </p:spPr>
        <p:txBody>
          <a:bodyPr>
            <a:normAutofit/>
          </a:bodyPr>
          <a:lstStyle/>
          <a:p>
            <a:r>
              <a:rPr lang="en-US" sz="2600" dirty="0" smtClean="0"/>
              <a:t>Local</a:t>
            </a:r>
          </a:p>
          <a:p>
            <a:r>
              <a:rPr lang="en-US" sz="2600" dirty="0" smtClean="0"/>
              <a:t>State</a:t>
            </a:r>
          </a:p>
          <a:p>
            <a:r>
              <a:rPr lang="en-US" sz="2600" dirty="0" smtClean="0"/>
              <a:t>National</a:t>
            </a:r>
          </a:p>
          <a:p>
            <a:r>
              <a:rPr lang="en-US" sz="2600" dirty="0" smtClean="0"/>
              <a:t>International</a:t>
            </a:r>
            <a:endParaRPr lang="en-US" sz="2600" dirty="0"/>
          </a:p>
        </p:txBody>
      </p:sp>
      <p:pic>
        <p:nvPicPr>
          <p:cNvPr id="8" name="Picture 8" descr="MC90043382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91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1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Helpful Steps in Choosing a Topic</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2435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
          </p:nvPr>
        </p:nvSpPr>
        <p:spPr>
          <a:xfrm>
            <a:off x="457200" y="1524000"/>
            <a:ext cx="8229600" cy="4953000"/>
          </a:xfrm>
        </p:spPr>
        <p:txBody>
          <a:bodyPr>
            <a:normAutofit lnSpcReduction="10000"/>
          </a:bodyPr>
          <a:lstStyle/>
          <a:p>
            <a:pPr marL="0" indent="0">
              <a:buNone/>
            </a:pPr>
            <a:r>
              <a:rPr lang="en-US" b="1" dirty="0" smtClean="0"/>
              <a:t>Pick a time period you like.</a:t>
            </a:r>
          </a:p>
          <a:p>
            <a:pPr lvl="2"/>
            <a:r>
              <a:rPr lang="en-US" dirty="0" smtClean="0"/>
              <a:t>What are some events that occurred during that time?</a:t>
            </a:r>
          </a:p>
          <a:p>
            <a:pPr lvl="2"/>
            <a:r>
              <a:rPr lang="en-US" dirty="0" smtClean="0"/>
              <a:t>Where did they occur?</a:t>
            </a:r>
          </a:p>
          <a:p>
            <a:pPr lvl="2"/>
            <a:r>
              <a:rPr lang="en-US" dirty="0" smtClean="0"/>
              <a:t>Who was involved?</a:t>
            </a:r>
          </a:p>
          <a:p>
            <a:pPr marL="45720" indent="0">
              <a:buNone/>
            </a:pPr>
            <a:r>
              <a:rPr lang="en-US" b="1" dirty="0" smtClean="0"/>
              <a:t>Pick an event or person of that time period.</a:t>
            </a:r>
          </a:p>
          <a:p>
            <a:pPr lvl="2"/>
            <a:r>
              <a:rPr lang="en-US" dirty="0" smtClean="0"/>
              <a:t>What are the pros of that person or event?</a:t>
            </a:r>
          </a:p>
          <a:p>
            <a:pPr lvl="2"/>
            <a:r>
              <a:rPr lang="en-US" dirty="0" smtClean="0"/>
              <a:t>What are the cons of that person or event?</a:t>
            </a:r>
          </a:p>
          <a:p>
            <a:pPr marL="45720" indent="0">
              <a:buNone/>
            </a:pPr>
            <a:r>
              <a:rPr lang="en-US" b="1" dirty="0" smtClean="0"/>
              <a:t>What or who specifically instigated that </a:t>
            </a:r>
            <a:r>
              <a:rPr lang="en-US" b="1" dirty="0" smtClean="0">
                <a:solidFill>
                  <a:srgbClr val="FF0000"/>
                </a:solidFill>
              </a:rPr>
              <a:t>legacy</a:t>
            </a:r>
            <a:r>
              <a:rPr lang="en-US" b="1" dirty="0" smtClean="0"/>
              <a:t>?</a:t>
            </a:r>
          </a:p>
          <a:p>
            <a:pPr lvl="2"/>
            <a:r>
              <a:rPr lang="en-US" dirty="0"/>
              <a:t>A</a:t>
            </a:r>
            <a:r>
              <a:rPr lang="en-US" dirty="0" smtClean="0"/>
              <a:t>n act?</a:t>
            </a:r>
          </a:p>
          <a:p>
            <a:pPr lvl="2"/>
            <a:r>
              <a:rPr lang="en-US" dirty="0" smtClean="0"/>
              <a:t>An idea?</a:t>
            </a:r>
          </a:p>
          <a:p>
            <a:pPr marL="45720" indent="0">
              <a:buNone/>
            </a:pPr>
            <a:r>
              <a:rPr lang="en-US" b="1" dirty="0" smtClean="0"/>
              <a:t>What was the effect?</a:t>
            </a:r>
          </a:p>
          <a:p>
            <a:pPr lvl="2"/>
            <a:r>
              <a:rPr lang="en-US" dirty="0" smtClean="0"/>
              <a:t>Over time?                  </a:t>
            </a:r>
            <a:endParaRPr lang="en-US" sz="1700" dirty="0" smtClean="0"/>
          </a:p>
          <a:p>
            <a:pPr lvl="2"/>
            <a:r>
              <a:rPr lang="en-US" dirty="0" smtClean="0"/>
              <a:t>End result?</a:t>
            </a:r>
            <a:r>
              <a:rPr lang="en-US" dirty="0"/>
              <a:t> </a:t>
            </a:r>
            <a:r>
              <a:rPr lang="en-US" dirty="0" smtClean="0"/>
              <a:t>          Evidence about </a:t>
            </a:r>
            <a:r>
              <a:rPr lang="en-US" dirty="0"/>
              <a:t>its importance</a:t>
            </a:r>
            <a:endParaRPr lang="en-US" dirty="0" smtClean="0"/>
          </a:p>
          <a:p>
            <a:pPr marL="685800" lvl="2" indent="0" algn="ctr">
              <a:buNone/>
            </a:pPr>
            <a:endParaRPr lang="en-US" dirty="0"/>
          </a:p>
          <a:p>
            <a:pPr marL="685800" lvl="2" indent="0" algn="ctr">
              <a:buNone/>
            </a:pPr>
            <a:endParaRPr lang="en-US" dirty="0" smtClean="0"/>
          </a:p>
          <a:p>
            <a:pPr lvl="2"/>
            <a:endParaRPr lang="en-US" dirty="0" smtClean="0"/>
          </a:p>
          <a:p>
            <a:endParaRPr lang="en-US" dirty="0"/>
          </a:p>
        </p:txBody>
      </p:sp>
      <p:sp>
        <p:nvSpPr>
          <p:cNvPr id="6" name="Right Brace 5"/>
          <p:cNvSpPr/>
          <p:nvPr/>
        </p:nvSpPr>
        <p:spPr>
          <a:xfrm>
            <a:off x="2819400" y="5486400"/>
            <a:ext cx="457200" cy="706582"/>
          </a:xfrm>
          <a:prstGeom prst="rightBrace">
            <a:avLst/>
          </a:prstGeom>
          <a:noFill/>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 Placeholder 9"/>
          <p:cNvSpPr>
            <a:spLocks noGrp="1"/>
          </p:cNvSpPr>
          <p:nvPr>
            <p:ph type="title"/>
          </p:nvPr>
        </p:nvSpPr>
        <p:spPr/>
        <p:txBody>
          <a:bodyPr>
            <a:normAutofit fontScale="90000"/>
          </a:bodyPr>
          <a:lstStyle/>
          <a:p>
            <a:pPr algn="ctr"/>
            <a:r>
              <a:rPr lang="en-US" dirty="0" smtClean="0">
                <a:solidFill>
                  <a:srgbClr val="FFFFD5"/>
                </a:solidFill>
              </a:rPr>
              <a:t>Background Information </a:t>
            </a:r>
            <a:br>
              <a:rPr lang="en-US" dirty="0" smtClean="0">
                <a:solidFill>
                  <a:srgbClr val="FFFFD5"/>
                </a:solidFill>
              </a:rPr>
            </a:br>
            <a:r>
              <a:rPr lang="en-US" dirty="0" smtClean="0">
                <a:solidFill>
                  <a:srgbClr val="FFFFD5"/>
                </a:solidFill>
              </a:rPr>
              <a:t>About Your Topic</a:t>
            </a:r>
            <a:endParaRPr lang="en-US" dirty="0">
              <a:solidFill>
                <a:srgbClr val="FFFFD5"/>
              </a:solidFill>
            </a:endParaRPr>
          </a:p>
        </p:txBody>
      </p:sp>
    </p:spTree>
    <p:extLst>
      <p:ext uri="{BB962C8B-B14F-4D97-AF65-F5344CB8AC3E}">
        <p14:creationId xmlns:p14="http://schemas.microsoft.com/office/powerpoint/2010/main" val="678408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rmAutofit fontScale="90000"/>
          </a:bodyPr>
          <a:lstStyle/>
          <a:p>
            <a:pPr algn="ctr"/>
            <a:r>
              <a:rPr lang="en-US" dirty="0" smtClean="0">
                <a:solidFill>
                  <a:srgbClr val="FFFFCC"/>
                </a:solidFill>
              </a:rPr>
              <a:t>Topic Selection:</a:t>
            </a:r>
            <a:br>
              <a:rPr lang="en-US" dirty="0" smtClean="0">
                <a:solidFill>
                  <a:srgbClr val="FFFFCC"/>
                </a:solidFill>
              </a:rPr>
            </a:br>
            <a:r>
              <a:rPr lang="en-US" dirty="0">
                <a:solidFill>
                  <a:srgbClr val="FFFFCC"/>
                </a:solidFill>
              </a:rPr>
              <a:t>Questions to Consider</a:t>
            </a:r>
            <a:br>
              <a:rPr lang="en-US" dirty="0">
                <a:solidFill>
                  <a:srgbClr val="FFFFCC"/>
                </a:solidFill>
              </a:rPr>
            </a:br>
            <a:endParaRPr lang="en-US" dirty="0">
              <a:solidFill>
                <a:srgbClr val="FFFFCC"/>
              </a:solidFill>
            </a:endParaRPr>
          </a:p>
        </p:txBody>
      </p:sp>
      <p:sp>
        <p:nvSpPr>
          <p:cNvPr id="3" name="Content Placeholder 2"/>
          <p:cNvSpPr>
            <a:spLocks noGrp="1"/>
          </p:cNvSpPr>
          <p:nvPr>
            <p:ph idx="1"/>
          </p:nvPr>
        </p:nvSpPr>
        <p:spPr>
          <a:xfrm>
            <a:off x="381000" y="1600200"/>
            <a:ext cx="8229600" cy="4800600"/>
          </a:xfrm>
        </p:spPr>
        <p:txBody>
          <a:bodyPr>
            <a:normAutofit fontScale="25000" lnSpcReduction="20000"/>
          </a:bodyPr>
          <a:lstStyle/>
          <a:p>
            <a:endParaRPr lang="en-US" dirty="0" smtClean="0"/>
          </a:p>
          <a:p>
            <a:endParaRPr lang="en-US" dirty="0"/>
          </a:p>
          <a:p>
            <a:pPr algn="ctr"/>
            <a:r>
              <a:rPr lang="en-US" sz="8000" dirty="0" smtClean="0"/>
              <a:t>Does the topic relate to </a:t>
            </a:r>
          </a:p>
          <a:p>
            <a:pPr marL="2194560" lvl="8" indent="0">
              <a:buNone/>
            </a:pPr>
            <a:r>
              <a:rPr lang="en-US" sz="8000" dirty="0" smtClean="0">
                <a:solidFill>
                  <a:schemeClr val="accent2">
                    <a:lumMod val="20000"/>
                    <a:lumOff val="80000"/>
                  </a:schemeClr>
                </a:solidFill>
              </a:rPr>
              <a:t>                  </a:t>
            </a:r>
            <a:r>
              <a:rPr lang="en-US" sz="8000" dirty="0" smtClean="0">
                <a:solidFill>
                  <a:schemeClr val="tx2"/>
                </a:solidFill>
              </a:rPr>
              <a:t>A revolution?</a:t>
            </a:r>
          </a:p>
          <a:p>
            <a:pPr marL="2194560" lvl="8" indent="0">
              <a:buNone/>
            </a:pPr>
            <a:r>
              <a:rPr lang="en-US" sz="8000" dirty="0" smtClean="0">
                <a:solidFill>
                  <a:schemeClr val="tx2"/>
                </a:solidFill>
              </a:rPr>
              <a:t>                  A reaction?</a:t>
            </a:r>
          </a:p>
          <a:p>
            <a:pPr marL="2194560" lvl="8" indent="0">
              <a:buNone/>
            </a:pPr>
            <a:r>
              <a:rPr lang="en-US" sz="8000" dirty="0" smtClean="0">
                <a:solidFill>
                  <a:schemeClr val="tx2"/>
                </a:solidFill>
              </a:rPr>
              <a:t>                  A reform?</a:t>
            </a:r>
          </a:p>
          <a:p>
            <a:pPr marL="685800" lvl="2" indent="0" algn="ctr">
              <a:buNone/>
            </a:pPr>
            <a:endParaRPr lang="en-US" sz="8000" dirty="0" smtClean="0"/>
          </a:p>
          <a:p>
            <a:pPr lvl="1" algn="ctr"/>
            <a:r>
              <a:rPr lang="en-US" sz="8000" dirty="0" smtClean="0">
                <a:solidFill>
                  <a:schemeClr val="tx2"/>
                </a:solidFill>
              </a:rPr>
              <a:t>Why is this topic important?</a:t>
            </a:r>
          </a:p>
          <a:p>
            <a:pPr marL="0" indent="0" algn="ctr">
              <a:buNone/>
            </a:pPr>
            <a:endParaRPr lang="en-US" sz="8000" dirty="0" smtClean="0"/>
          </a:p>
          <a:p>
            <a:pPr lvl="1" algn="ctr"/>
            <a:r>
              <a:rPr lang="en-US" sz="8000" dirty="0" smtClean="0">
                <a:solidFill>
                  <a:schemeClr val="tx2"/>
                </a:solidFill>
              </a:rPr>
              <a:t>Why am I interested in this topic?</a:t>
            </a:r>
          </a:p>
          <a:p>
            <a:pPr marL="0" indent="0" algn="ctr">
              <a:buNone/>
            </a:pPr>
            <a:endParaRPr lang="en-US" sz="8000" dirty="0" smtClean="0"/>
          </a:p>
          <a:p>
            <a:pPr algn="ctr"/>
            <a:r>
              <a:rPr lang="en-US" sz="8000" dirty="0" smtClean="0"/>
              <a:t>Are there enough sources to help me?</a:t>
            </a:r>
          </a:p>
          <a:p>
            <a:pPr marL="0" indent="0" algn="ctr">
              <a:buNone/>
            </a:pPr>
            <a:endParaRPr lang="en-US" sz="8000" dirty="0" smtClean="0"/>
          </a:p>
          <a:p>
            <a:pPr algn="ctr"/>
            <a:r>
              <a:rPr lang="en-US" sz="8000" dirty="0" smtClean="0"/>
              <a:t>Did it happen at least 25 years ago?</a:t>
            </a:r>
          </a:p>
          <a:p>
            <a:pPr algn="ctr"/>
            <a:endParaRPr lang="en-US" sz="6200" dirty="0" smtClean="0"/>
          </a:p>
          <a:p>
            <a:pPr marL="685800" lvl="2" indent="0" algn="ctr">
              <a:buNone/>
            </a:pPr>
            <a:endParaRPr lang="en-US" sz="6200" dirty="0" smtClean="0"/>
          </a:p>
          <a:p>
            <a:pPr marL="0" indent="0">
              <a:buNone/>
            </a:pPr>
            <a:r>
              <a:rPr lang="en-US" sz="6200" dirty="0" smtClean="0"/>
              <a:t/>
            </a:r>
            <a:br>
              <a:rPr lang="en-US" sz="6200" dirty="0" smtClean="0"/>
            </a:br>
            <a:endParaRPr lang="en-US" sz="6200" dirty="0"/>
          </a:p>
        </p:txBody>
      </p:sp>
      <p:pic>
        <p:nvPicPr>
          <p:cNvPr id="4" name="Picture 8" descr="MC9004344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724400"/>
            <a:ext cx="18542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13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57200" y="457200"/>
            <a:ext cx="82296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a:p>
            <a:pPr algn="ctr"/>
            <a:r>
              <a:rPr lang="en-US" sz="3200" b="1" dirty="0">
                <a:solidFill>
                  <a:srgbClr val="FDFFE7"/>
                </a:solidFill>
                <a:latin typeface="+mj-lt"/>
              </a:rPr>
              <a:t>Important Tips!</a:t>
            </a:r>
          </a:p>
          <a:p>
            <a:pPr algn="ctr"/>
            <a:endParaRPr lang="en-US" sz="4400" dirty="0">
              <a:solidFill>
                <a:schemeClr val="tx2"/>
              </a:solidFill>
            </a:endParaRPr>
          </a:p>
          <a:p>
            <a:pPr>
              <a:buFontTx/>
              <a:buChar char="•"/>
            </a:pPr>
            <a:r>
              <a:rPr lang="en-US" sz="2400" dirty="0">
                <a:solidFill>
                  <a:schemeClr val="tx2"/>
                </a:solidFill>
              </a:rPr>
              <a:t> </a:t>
            </a:r>
            <a:r>
              <a:rPr lang="en-US" sz="2000" dirty="0">
                <a:solidFill>
                  <a:schemeClr val="tx2"/>
                </a:solidFill>
              </a:rPr>
              <a:t>Read </a:t>
            </a:r>
            <a:r>
              <a:rPr lang="en-US" sz="2000" b="1" u="sng" dirty="0">
                <a:solidFill>
                  <a:schemeClr val="tx2"/>
                </a:solidFill>
              </a:rPr>
              <a:t>lots</a:t>
            </a:r>
            <a:r>
              <a:rPr lang="en-US" sz="2000" dirty="0">
                <a:solidFill>
                  <a:schemeClr val="tx2"/>
                </a:solidFill>
              </a:rPr>
              <a:t> of background information about the time in </a:t>
            </a:r>
          </a:p>
          <a:p>
            <a:r>
              <a:rPr lang="en-US" sz="2000" dirty="0">
                <a:solidFill>
                  <a:schemeClr val="tx2"/>
                </a:solidFill>
              </a:rPr>
              <a:t>           which the topic </a:t>
            </a:r>
            <a:r>
              <a:rPr lang="en-US" sz="2000" dirty="0" smtClean="0">
                <a:solidFill>
                  <a:schemeClr val="tx2"/>
                </a:solidFill>
              </a:rPr>
              <a:t>took </a:t>
            </a:r>
            <a:r>
              <a:rPr lang="en-US" sz="2000" dirty="0">
                <a:solidFill>
                  <a:schemeClr val="tx2"/>
                </a:solidFill>
              </a:rPr>
              <a:t>place.</a:t>
            </a:r>
          </a:p>
          <a:p>
            <a:endParaRPr lang="en-US" sz="2000" dirty="0">
              <a:solidFill>
                <a:schemeClr val="tx2"/>
              </a:solidFill>
            </a:endParaRPr>
          </a:p>
          <a:p>
            <a:pPr>
              <a:buFontTx/>
              <a:buChar char="•"/>
            </a:pPr>
            <a:r>
              <a:rPr lang="en-US" sz="2000" dirty="0">
                <a:solidFill>
                  <a:schemeClr val="tx2"/>
                </a:solidFill>
              </a:rPr>
              <a:t>  Think of the topic’s place in history and its impact on the  </a:t>
            </a:r>
          </a:p>
          <a:p>
            <a:r>
              <a:rPr lang="en-US" sz="2000" dirty="0">
                <a:solidFill>
                  <a:schemeClr val="tx2"/>
                </a:solidFill>
              </a:rPr>
              <a:t>           course of human events. </a:t>
            </a:r>
          </a:p>
          <a:p>
            <a:endParaRPr lang="en-US" sz="2000" dirty="0">
              <a:solidFill>
                <a:schemeClr val="tx2"/>
              </a:solidFill>
            </a:endParaRPr>
          </a:p>
          <a:p>
            <a:pPr>
              <a:buFontTx/>
              <a:buChar char="•"/>
            </a:pPr>
            <a:r>
              <a:rPr lang="en-US" sz="2000" dirty="0">
                <a:solidFill>
                  <a:schemeClr val="tx2"/>
                </a:solidFill>
              </a:rPr>
              <a:t>  To win: discuss efforts and the results of those efforts; </a:t>
            </a:r>
          </a:p>
          <a:p>
            <a:r>
              <a:rPr lang="en-US" sz="2000" dirty="0">
                <a:solidFill>
                  <a:schemeClr val="tx2"/>
                </a:solidFill>
              </a:rPr>
              <a:t>           look for historical significance and provide </a:t>
            </a:r>
          </a:p>
          <a:p>
            <a:r>
              <a:rPr lang="en-US" sz="2000" dirty="0">
                <a:solidFill>
                  <a:schemeClr val="tx2"/>
                </a:solidFill>
              </a:rPr>
              <a:t>           evidence from your research to back up your</a:t>
            </a:r>
          </a:p>
          <a:p>
            <a:r>
              <a:rPr lang="en-US" sz="2000" dirty="0">
                <a:solidFill>
                  <a:schemeClr val="tx2"/>
                </a:solidFill>
              </a:rPr>
              <a:t>               report.</a:t>
            </a:r>
          </a:p>
        </p:txBody>
      </p:sp>
    </p:spTree>
    <p:extLst>
      <p:ext uri="{BB962C8B-B14F-4D97-AF65-F5344CB8AC3E}">
        <p14:creationId xmlns:p14="http://schemas.microsoft.com/office/powerpoint/2010/main" val="3499396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124200"/>
            <a:ext cx="8839200" cy="707886"/>
          </a:xfrm>
          <a:prstGeom prst="rect">
            <a:avLst/>
          </a:prstGeom>
        </p:spPr>
        <p:txBody>
          <a:bodyPr wrap="square">
            <a:spAutoFit/>
          </a:bodyPr>
          <a:lstStyle/>
          <a:p>
            <a:pPr algn="ctr"/>
            <a:r>
              <a:rPr lang="en-US" sz="2000" dirty="0" smtClean="0">
                <a:hlinkClick r:id="rId2"/>
              </a:rPr>
              <a:t>http://www.chicagohistoryfair.org/images/stories/pdfs/1_determine.pdf</a:t>
            </a:r>
            <a:endParaRPr lang="en-US" sz="2000" dirty="0" smtClean="0"/>
          </a:p>
          <a:p>
            <a:pPr algn="ctr"/>
            <a:endParaRPr lang="en-US" sz="2000" dirty="0"/>
          </a:p>
        </p:txBody>
      </p:sp>
      <p:sp>
        <p:nvSpPr>
          <p:cNvPr id="5" name="Title 4"/>
          <p:cNvSpPr>
            <a:spLocks noGrp="1"/>
          </p:cNvSpPr>
          <p:nvPr>
            <p:ph type="title"/>
          </p:nvPr>
        </p:nvSpPr>
        <p:spPr>
          <a:xfrm>
            <a:off x="457200" y="1143000"/>
            <a:ext cx="8229600" cy="1143000"/>
          </a:xfrm>
        </p:spPr>
        <p:txBody>
          <a:bodyPr>
            <a:normAutofit/>
          </a:bodyPr>
          <a:lstStyle/>
          <a:p>
            <a:pPr algn="ctr"/>
            <a:r>
              <a:rPr lang="en-US" sz="3200" dirty="0" smtClean="0">
                <a:solidFill>
                  <a:srgbClr val="FFFFD5"/>
                </a:solidFill>
              </a:rPr>
              <a:t>Helpful Graphic Organizer</a:t>
            </a:r>
            <a:endParaRPr lang="en-US" sz="3200" dirty="0">
              <a:solidFill>
                <a:srgbClr val="FFFFD5"/>
              </a:solidFill>
            </a:endParaRPr>
          </a:p>
        </p:txBody>
      </p:sp>
    </p:spTree>
    <p:extLst>
      <p:ext uri="{BB962C8B-B14F-4D97-AF65-F5344CB8AC3E}">
        <p14:creationId xmlns:p14="http://schemas.microsoft.com/office/powerpoint/2010/main" val="3071278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599</TotalTime>
  <Words>1165</Words>
  <Application>Microsoft Office PowerPoint</Application>
  <PresentationFormat>On-screen Show (4:3)</PresentationFormat>
  <Paragraphs>269</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Thatch</vt:lpstr>
      <vt:lpstr>National History Day                2014</vt:lpstr>
      <vt:lpstr>        Defining “Leadership”: a person who guides, inspires or directs a group; a motivator</vt:lpstr>
      <vt:lpstr>PowerPoint Presentation</vt:lpstr>
      <vt:lpstr>        Defining “Legacy”: anything handed down from the past, as from an ancestor or predecessor</vt:lpstr>
      <vt:lpstr>Helpful Steps in Choosing a Topic</vt:lpstr>
      <vt:lpstr>Background Information  About Your Topic</vt:lpstr>
      <vt:lpstr>Topic Selection: Questions to Consider </vt:lpstr>
      <vt:lpstr>PowerPoint Presentation</vt:lpstr>
      <vt:lpstr>Helpful Graphic Organizer</vt:lpstr>
      <vt:lpstr>Narrow Your Topic!</vt:lpstr>
      <vt:lpstr>PowerPoint Presentation</vt:lpstr>
      <vt:lpstr>The Thesis Statement</vt:lpstr>
      <vt:lpstr>PowerPoint Presentation</vt:lpstr>
      <vt:lpstr> A Good Thesis Statement </vt:lpstr>
      <vt:lpstr>Thesis Statement Examples</vt:lpstr>
      <vt:lpstr>Tips to Think About in Your Thesis Statement</vt:lpstr>
      <vt:lpstr>Sources</vt:lpstr>
      <vt:lpstr>PowerPoint Presentation</vt:lpstr>
      <vt:lpstr>PowerPoint Presentation</vt:lpstr>
      <vt:lpstr>Primary Sources</vt:lpstr>
      <vt:lpstr>PowerPoint Presentation</vt:lpstr>
      <vt:lpstr>PowerPoint Presentation</vt:lpstr>
      <vt:lpstr>Resources FBISD Digital Resources</vt:lpstr>
      <vt:lpstr>PowerPoint Presentation</vt:lpstr>
      <vt:lpstr>Resources FBISD Digital Resources</vt:lpstr>
      <vt:lpstr>World Book Advanced</vt:lpstr>
      <vt:lpstr>PowerPoint Presentation</vt:lpstr>
      <vt:lpstr>PowerPoint Presentation</vt:lpstr>
      <vt:lpstr>Annotated Bibliographies</vt:lpstr>
      <vt:lpstr>Annotated Bibliographies</vt:lpstr>
      <vt:lpstr>Works Cited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History Day                2012</dc:title>
  <dc:creator>Larry &amp; Kathy Loper</dc:creator>
  <cp:lastModifiedBy>Loper, Kathleen</cp:lastModifiedBy>
  <cp:revision>79</cp:revision>
  <dcterms:created xsi:type="dcterms:W3CDTF">2012-09-16T20:25:35Z</dcterms:created>
  <dcterms:modified xsi:type="dcterms:W3CDTF">2014-09-03T17:57:12Z</dcterms:modified>
</cp:coreProperties>
</file>